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  <p:sldMasterId id="2147483693" r:id="rId5"/>
    <p:sldMasterId id="2147483712" r:id="rId6"/>
  </p:sldMasterIdLst>
  <p:notesMasterIdLst>
    <p:notesMasterId r:id="rId76"/>
  </p:notesMasterIdLst>
  <p:sldIdLst>
    <p:sldId id="475" r:id="rId7"/>
    <p:sldId id="1670" r:id="rId8"/>
    <p:sldId id="1627" r:id="rId9"/>
    <p:sldId id="288" r:id="rId10"/>
    <p:sldId id="290" r:id="rId11"/>
    <p:sldId id="448" r:id="rId12"/>
    <p:sldId id="533" r:id="rId13"/>
    <p:sldId id="534" r:id="rId14"/>
    <p:sldId id="297" r:id="rId15"/>
    <p:sldId id="320" r:id="rId16"/>
    <p:sldId id="1616" r:id="rId17"/>
    <p:sldId id="1599" r:id="rId18"/>
    <p:sldId id="307" r:id="rId19"/>
    <p:sldId id="322" r:id="rId20"/>
    <p:sldId id="325" r:id="rId21"/>
    <p:sldId id="326" r:id="rId22"/>
    <p:sldId id="327" r:id="rId23"/>
    <p:sldId id="328" r:id="rId24"/>
    <p:sldId id="329" r:id="rId25"/>
    <p:sldId id="331" r:id="rId26"/>
    <p:sldId id="332" r:id="rId27"/>
    <p:sldId id="333" r:id="rId28"/>
    <p:sldId id="330" r:id="rId29"/>
    <p:sldId id="1617" r:id="rId30"/>
    <p:sldId id="1704" r:id="rId31"/>
    <p:sldId id="1705" r:id="rId32"/>
    <p:sldId id="1706" r:id="rId33"/>
    <p:sldId id="308" r:id="rId34"/>
    <p:sldId id="1615" r:id="rId35"/>
    <p:sldId id="316" r:id="rId36"/>
    <p:sldId id="317" r:id="rId37"/>
    <p:sldId id="318" r:id="rId38"/>
    <p:sldId id="528" r:id="rId39"/>
    <p:sldId id="529" r:id="rId40"/>
    <p:sldId id="530" r:id="rId41"/>
    <p:sldId id="532" r:id="rId42"/>
    <p:sldId id="310" r:id="rId43"/>
    <p:sldId id="1639" r:id="rId44"/>
    <p:sldId id="536" r:id="rId45"/>
    <p:sldId id="311" r:id="rId46"/>
    <p:sldId id="1600" r:id="rId47"/>
    <p:sldId id="315" r:id="rId48"/>
    <p:sldId id="319" r:id="rId49"/>
    <p:sldId id="321" r:id="rId50"/>
    <p:sldId id="1628" r:id="rId51"/>
    <p:sldId id="1629" r:id="rId52"/>
    <p:sldId id="1666" r:id="rId53"/>
    <p:sldId id="1613" r:id="rId54"/>
    <p:sldId id="1667" r:id="rId55"/>
    <p:sldId id="1668" r:id="rId56"/>
    <p:sldId id="1707" r:id="rId57"/>
    <p:sldId id="1708" r:id="rId58"/>
    <p:sldId id="1709" r:id="rId59"/>
    <p:sldId id="1710" r:id="rId60"/>
    <p:sldId id="1711" r:id="rId61"/>
    <p:sldId id="1712" r:id="rId62"/>
    <p:sldId id="1713" r:id="rId63"/>
    <p:sldId id="1714" r:id="rId64"/>
    <p:sldId id="1715" r:id="rId65"/>
    <p:sldId id="1716" r:id="rId66"/>
    <p:sldId id="1717" r:id="rId67"/>
    <p:sldId id="1724" r:id="rId68"/>
    <p:sldId id="1718" r:id="rId69"/>
    <p:sldId id="1719" r:id="rId70"/>
    <p:sldId id="1720" r:id="rId71"/>
    <p:sldId id="1721" r:id="rId72"/>
    <p:sldId id="438" r:id="rId73"/>
    <p:sldId id="1740" r:id="rId74"/>
    <p:sldId id="292" r:id="rId7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verview" id="{04216800-10C1-5E41-8FEA-99B0D7F1ED6D}">
          <p14:sldIdLst>
            <p14:sldId id="475"/>
            <p14:sldId id="1670"/>
          </p14:sldIdLst>
        </p14:section>
        <p14:section name="handson/1.ECS-Fargate" id="{C85D7585-8294-B247-983E-E6C9EEFE835A}">
          <p14:sldIdLst>
            <p14:sldId id="1627"/>
            <p14:sldId id="288"/>
            <p14:sldId id="290"/>
            <p14:sldId id="448"/>
            <p14:sldId id="533"/>
            <p14:sldId id="534"/>
            <p14:sldId id="297"/>
            <p14:sldId id="320"/>
            <p14:sldId id="1616"/>
            <p14:sldId id="1599"/>
            <p14:sldId id="307"/>
            <p14:sldId id="322"/>
            <p14:sldId id="325"/>
            <p14:sldId id="326"/>
            <p14:sldId id="327"/>
            <p14:sldId id="328"/>
            <p14:sldId id="329"/>
            <p14:sldId id="331"/>
            <p14:sldId id="332"/>
            <p14:sldId id="333"/>
            <p14:sldId id="330"/>
            <p14:sldId id="1617"/>
            <p14:sldId id="1704"/>
            <p14:sldId id="1705"/>
            <p14:sldId id="1706"/>
            <p14:sldId id="308"/>
            <p14:sldId id="1615"/>
            <p14:sldId id="316"/>
            <p14:sldId id="317"/>
            <p14:sldId id="318"/>
            <p14:sldId id="528"/>
            <p14:sldId id="529"/>
            <p14:sldId id="530"/>
            <p14:sldId id="532"/>
            <p14:sldId id="310"/>
            <p14:sldId id="1639"/>
            <p14:sldId id="536"/>
            <p14:sldId id="311"/>
            <p14:sldId id="1600"/>
            <p14:sldId id="315"/>
            <p14:sldId id="319"/>
            <p14:sldId id="321"/>
            <p14:sldId id="1628"/>
            <p14:sldId id="1629"/>
            <p14:sldId id="1666"/>
            <p14:sldId id="1613"/>
            <p14:sldId id="1667"/>
            <p14:sldId id="1668"/>
            <p14:sldId id="1707"/>
            <p14:sldId id="1708"/>
            <p14:sldId id="1709"/>
            <p14:sldId id="1710"/>
            <p14:sldId id="1711"/>
            <p14:sldId id="1712"/>
            <p14:sldId id="1713"/>
            <p14:sldId id="1714"/>
            <p14:sldId id="1715"/>
            <p14:sldId id="1716"/>
            <p14:sldId id="1717"/>
            <p14:sldId id="1724"/>
            <p14:sldId id="1718"/>
            <p14:sldId id="1719"/>
            <p14:sldId id="1720"/>
            <p14:sldId id="1721"/>
          </p14:sldIdLst>
        </p14:section>
        <p14:section name="handson/2.CICD" id="{6F0BCBE8-A3AD-CC40-84ED-FBC941A030B7}">
          <p14:sldIdLst/>
        </p14:section>
        <p14:section name="cleanup" id="{E3DE755A-A631-9843-8D00-11EBD6B38B43}">
          <p14:sldIdLst>
            <p14:sldId id="438"/>
            <p14:sldId id="1740"/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835"/>
    <a:srgbClr val="FCB64E"/>
    <a:srgbClr val="FFFFFF"/>
    <a:srgbClr val="B7B6B7"/>
    <a:srgbClr val="0A63BB"/>
    <a:srgbClr val="FEFFFF"/>
    <a:srgbClr val="EEEEED"/>
    <a:srgbClr val="F8FDF7"/>
    <a:srgbClr val="333333"/>
    <a:srgbClr val="2330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66" autoAdjust="0"/>
    <p:restoredTop sz="89348" autoAdjust="0"/>
  </p:normalViewPr>
  <p:slideViewPr>
    <p:cSldViewPr snapToGrid="0" showGuides="1">
      <p:cViewPr varScale="1">
        <p:scale>
          <a:sx n="103" d="100"/>
          <a:sy n="103" d="100"/>
        </p:scale>
        <p:origin x="432" y="62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</p:guideLst>
    </p:cSldViewPr>
  </p:slideViewPr>
  <p:outlineViewPr>
    <p:cViewPr>
      <p:scale>
        <a:sx n="33" d="100"/>
        <a:sy n="33" d="100"/>
      </p:scale>
      <p:origin x="0" y="-2768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commentAuthors" Target="commentAuthor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0B25AC41-3BEC-9247-8322-91B80C013F2D}" type="datetimeFigureOut">
              <a:rPr lang="en-US" smtClean="0"/>
              <a:pPr/>
              <a:t>6/29/2021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 Regula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3307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522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クラスタ</a:t>
            </a:r>
            <a:r>
              <a:rPr kumimoji="1" lang="en-US" altLang="ja-JP" dirty="0"/>
              <a:t> = </a:t>
            </a:r>
            <a:r>
              <a:rPr kumimoji="1" lang="ja-JP" altLang="en-US" dirty="0"/>
              <a:t>タスクやサービスを実行する論理的なグループで、複数のコンテナインスタンスで構成される。</a:t>
            </a:r>
            <a:endParaRPr kumimoji="1" lang="en-US" altLang="ja-JP" dirty="0"/>
          </a:p>
          <a:p>
            <a:r>
              <a:rPr kumimoji="1" lang="ja-JP" altLang="en-US" dirty="0"/>
              <a:t>どのネットワークに配置するかなどを設定。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401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621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3170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Cloud9</a:t>
            </a:r>
            <a:r>
              <a:rPr kumimoji="1" lang="ja-JP" altLang="en-US"/>
              <a:t>を利用する理由説明とマネコンのイメージを見せる</a:t>
            </a:r>
            <a:endParaRPr kumimoji="1" lang="en-US" altLang="ja-JP" dirty="0"/>
          </a:p>
          <a:p>
            <a:r>
              <a:rPr kumimoji="1" lang="en-US" altLang="ja-JP" dirty="0"/>
              <a:t>web</a:t>
            </a:r>
            <a:r>
              <a:rPr kumimoji="1" lang="ja-JP" altLang="en-US"/>
              <a:t>ベースの</a:t>
            </a:r>
            <a:r>
              <a:rPr kumimoji="1" lang="en-US" altLang="ja-JP" dirty="0"/>
              <a:t>IDE</a:t>
            </a:r>
            <a:r>
              <a:rPr kumimoji="1" lang="ja-JP" altLang="en-US"/>
              <a:t>・皆さんのローカル環境に依存せず進められる・</a:t>
            </a:r>
            <a:r>
              <a:rPr kumimoji="1" lang="en-US" altLang="ja-JP" dirty="0"/>
              <a:t>AWS CLI</a:t>
            </a:r>
            <a:r>
              <a:rPr kumimoji="1" lang="ja-JP" altLang="en-US"/>
              <a:t>等のライブラリが既にインストール済みで簡単に開発を始められる</a:t>
            </a:r>
            <a:endParaRPr kumimoji="1" lang="en-US" altLang="ja-JP" dirty="0"/>
          </a:p>
          <a:p>
            <a:r>
              <a:rPr kumimoji="1" lang="en-US" altLang="ja-JP" dirty="0"/>
              <a:t>cloud9</a:t>
            </a:r>
            <a:r>
              <a:rPr kumimoji="1" lang="ja-JP" altLang="en-US"/>
              <a:t>内で作成するファイルについては、ダウンロードしたコンテンツの中にファイルを置いているので利用して</a:t>
            </a:r>
            <a:r>
              <a:rPr kumimoji="1" lang="en-US" altLang="ja-JP" dirty="0"/>
              <a:t>OK</a:t>
            </a:r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721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9637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0162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0923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少しでも節約したい人は</a:t>
            </a:r>
            <a:r>
              <a:rPr kumimoji="1" lang="en-US" altLang="ja-JP" dirty="0"/>
              <a:t> t2.micro</a:t>
            </a:r>
            <a:r>
              <a:rPr kumimoji="1" lang="ja-JP" altLang="en-US" dirty="0"/>
              <a:t>を選択。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2694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889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AZ</a:t>
            </a:r>
            <a:r>
              <a:rPr kumimoji="1" lang="ja-JP" altLang="en-US"/>
              <a:t>の話も。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4767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1533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--rm: </a:t>
            </a:r>
            <a:r>
              <a:rPr kumimoji="1" lang="ja-JP" altLang="en-US"/>
              <a:t>コンテナ終了時、自動的に削除、</a:t>
            </a:r>
            <a:r>
              <a:rPr kumimoji="1" lang="en-US" altLang="ja-JP" dirty="0"/>
              <a:t>-d: </a:t>
            </a:r>
            <a:r>
              <a:rPr kumimoji="1" lang="ja-JP" altLang="en-US"/>
              <a:t>コンテナをバックグラウンドで実行し、コンテナ</a:t>
            </a:r>
            <a:r>
              <a:rPr kumimoji="1" lang="en-US" altLang="ja-JP" dirty="0"/>
              <a:t>ID</a:t>
            </a:r>
            <a:r>
              <a:rPr kumimoji="1" lang="ja-JP" altLang="en-US"/>
              <a:t>を表示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3484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4538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2424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圧縮済みのファイルサイズが表示される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4868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2090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タスク：アプリケーションを構成するコンテナ群の実行単位</a:t>
            </a:r>
            <a:r>
              <a:rPr kumimoji="1" lang="en-US" altLang="ja-JP" dirty="0"/>
              <a:t>(</a:t>
            </a:r>
            <a:r>
              <a:rPr kumimoji="1" lang="en-US" altLang="ja-JP" dirty="0" err="1"/>
              <a:t>nginx+php-fpm</a:t>
            </a:r>
            <a:r>
              <a:rPr kumimoji="1" lang="ja-JP" altLang="en-US" dirty="0"/>
              <a:t>など</a:t>
            </a:r>
            <a:r>
              <a:rPr kumimoji="1" lang="en-US" altLang="ja-JP" dirty="0"/>
              <a:t>)</a:t>
            </a:r>
          </a:p>
          <a:p>
            <a:r>
              <a:rPr kumimoji="1" lang="ja-JP" altLang="en-US" dirty="0"/>
              <a:t>タスク定義：コンテナイメージの場所、</a:t>
            </a:r>
            <a:r>
              <a:rPr kumimoji="1" lang="en-US" altLang="ja-JP" dirty="0"/>
              <a:t>CPU</a:t>
            </a:r>
            <a:r>
              <a:rPr kumimoji="1" lang="ja-JP" altLang="en-US" dirty="0" err="1"/>
              <a:t>やメ</a:t>
            </a:r>
            <a:r>
              <a:rPr kumimoji="1" lang="ja-JP" altLang="en-US" dirty="0"/>
              <a:t>モリをどれほど割り当てるか</a:t>
            </a:r>
            <a:endParaRPr kumimoji="1" lang="en-US" altLang="ja-JP" dirty="0"/>
          </a:p>
          <a:p>
            <a:r>
              <a:rPr kumimoji="1" lang="ja-JP" altLang="en-US" dirty="0"/>
              <a:t>サービス：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スケーリングやコンテナの配置など、タスク定義で定義したタスクをクラスター内で動かす方法を設定。</a:t>
            </a:r>
            <a:r>
              <a:rPr kumimoji="1" lang="en-US" altLang="ja-JP" dirty="0"/>
              <a:t>ALB</a:t>
            </a:r>
            <a:r>
              <a:rPr kumimoji="1" lang="ja-JP" altLang="en-US" dirty="0"/>
              <a:t>との連携やオートスケーリング、デプロイなどの機構も付いている。</a:t>
            </a:r>
          </a:p>
          <a:p>
            <a:endParaRPr kumimoji="1" lang="en-US" altLang="ja-JP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4274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1147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9106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171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マネジメントコンソール触ったことある人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1244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277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6938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7691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5581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1838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4359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kern="120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トラフィックを新しいタスクセットにルーティングする前に、ロードバランサーでリスナーポートおよびプロトコルを設定して、サービスの更新をテストする場合は、</a:t>
            </a:r>
            <a:r>
              <a:rPr lang="en-US" altLang="ja-JP" sz="120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[</a:t>
            </a:r>
            <a:r>
              <a:rPr lang="en-US" altLang="ja-JP" sz="1200" b="1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Test listener (</a:t>
            </a:r>
            <a:r>
              <a:rPr lang="ja-JP" altLang="en-US" sz="1200" b="1" i="0" kern="120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テストリスナー</a:t>
            </a:r>
            <a:r>
              <a:rPr lang="en-US" altLang="ja-JP" sz="1200" b="1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)</a:t>
            </a:r>
            <a:r>
              <a:rPr lang="en-US" altLang="ja-JP" sz="120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] </a:t>
            </a:r>
            <a:r>
              <a:rPr lang="ja-JP" altLang="en-US" sz="1200" b="0" i="0" kern="120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を選択します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4405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8258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7540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614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4204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9365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71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5549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コスト意識。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0947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コストが掛からないサービスを書いておく</a:t>
            </a:r>
            <a:endParaRPr kumimoji="1" lang="en-US" altLang="ja-JP" dirty="0"/>
          </a:p>
          <a:p>
            <a:r>
              <a:rPr kumimoji="1" lang="ja-JP" altLang="en-US"/>
              <a:t>順番に消す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641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376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SG</a:t>
            </a:r>
            <a:r>
              <a:rPr kumimoji="1" lang="ja-JP" altLang="en-US"/>
              <a:t>、</a:t>
            </a:r>
            <a:r>
              <a:rPr kumimoji="1" lang="en-US" altLang="ja-JP" dirty="0"/>
              <a:t>ALB</a:t>
            </a:r>
            <a:r>
              <a:rPr kumimoji="1" lang="ja-JP" altLang="en-US"/>
              <a:t>の話。ブラウザはサービスごとにタブを分けて操作するとよい。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367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164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8080</a:t>
            </a:r>
            <a:r>
              <a:rPr kumimoji="1" lang="ja-JP" altLang="en-US"/>
              <a:t>は</a:t>
            </a:r>
            <a:r>
              <a:rPr kumimoji="1" lang="en-US" altLang="ja-JP" dirty="0"/>
              <a:t>Blue/Green</a:t>
            </a:r>
            <a:r>
              <a:rPr kumimoji="1" lang="ja-JP" altLang="en-US"/>
              <a:t>デプロイ時に</a:t>
            </a:r>
            <a:r>
              <a:rPr kumimoji="1" lang="en-US" altLang="ja-JP" dirty="0"/>
              <a:t>Green</a:t>
            </a:r>
            <a:r>
              <a:rPr kumimoji="1" lang="ja-JP" altLang="en-US"/>
              <a:t>環境の動作確認のために開放します。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270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221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87899" y="3482770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87899" y="3863771"/>
            <a:ext cx="3683000" cy="369888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7899" y="1250571"/>
            <a:ext cx="7324988" cy="744537"/>
          </a:xfrm>
        </p:spPr>
        <p:txBody>
          <a:bodyPr>
            <a:noAutofit/>
          </a:bodyPr>
          <a:lstStyle>
            <a:lvl1pPr marL="0" indent="0" algn="l">
              <a:buNone/>
              <a:defRPr sz="40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87899" y="2000918"/>
            <a:ext cx="6041582" cy="487849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89150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05314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7743" y="1008053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7743" y="1487874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25569" y="1008053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4525569" y="1487874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8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1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5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742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2496747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63458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99034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63458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99034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339939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479314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24980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339939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479308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24974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9939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79308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974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9939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479308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24974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0" t="265" r="1" b="-1674"/>
          <a:stretch/>
        </p:blipFill>
        <p:spPr>
          <a:xfrm>
            <a:off x="0" y="0"/>
            <a:ext cx="9144000" cy="5242737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1647" y="1674428"/>
            <a:ext cx="6069541" cy="1250668"/>
          </a:xfrm>
        </p:spPr>
        <p:txBody>
          <a:bodyPr anchor="ctr" anchorCtr="0">
            <a:noAutofit/>
          </a:bodyPr>
          <a:lstStyle>
            <a:lvl1pPr algn="l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475260" y="930149"/>
            <a:ext cx="6069541" cy="1250668"/>
          </a:xfrm>
        </p:spPr>
        <p:txBody>
          <a:bodyPr anchor="ctr" anchorCtr="0">
            <a:noAutofit/>
          </a:bodyPr>
          <a:lstStyle>
            <a:lvl1pPr algn="r"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75224"/>
          </a:xfrm>
          <a:noFill/>
        </p:spPr>
        <p:txBody>
          <a:bodyPr anchor="ctr"/>
          <a:lstStyle>
            <a:lvl1pPr marL="0" indent="182563">
              <a:tabLst/>
              <a:defRPr>
                <a:solidFill>
                  <a:srgbClr val="4D4D4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rgbClr val="4D4D4C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rgbClr val="4D4D4C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rgbClr val="4D4D4C"/>
                </a:solidFill>
              </a:defRPr>
            </a:lvl3pPr>
            <a:lvl4pPr>
              <a:defRPr>
                <a:solidFill>
                  <a:srgbClr val="4D4D4C"/>
                </a:solidFill>
              </a:defRPr>
            </a:lvl4pPr>
            <a:lvl5pPr>
              <a:defRPr>
                <a:solidFill>
                  <a:srgbClr val="4D4D4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4590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1647" y="1674428"/>
            <a:ext cx="6069541" cy="1250668"/>
          </a:xfrm>
        </p:spPr>
        <p:txBody>
          <a:bodyPr anchor="ctr" anchorCtr="0">
            <a:noAutofit/>
          </a:bodyPr>
          <a:lstStyle>
            <a:lvl1pPr algn="l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0702" y="1550831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87899" y="2572387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0" t="265" r="1" b="-1674"/>
          <a:stretch/>
        </p:blipFill>
        <p:spPr>
          <a:xfrm>
            <a:off x="0" y="0"/>
            <a:ext cx="9144000" cy="5242737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87899" y="3956022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87899" y="4337023"/>
            <a:ext cx="3683000" cy="369888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7898" y="1908228"/>
            <a:ext cx="7622829" cy="744537"/>
          </a:xfrm>
        </p:spPr>
        <p:txBody>
          <a:bodyPr>
            <a:noAutofit/>
          </a:bodyPr>
          <a:lstStyle>
            <a:lvl1pPr marL="0" indent="0" algn="l">
              <a:buNone/>
              <a:defRPr sz="40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87899" y="2658575"/>
            <a:ext cx="6041582" cy="487849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137" y="437055"/>
            <a:ext cx="979394" cy="58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35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bg1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0130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336613" y="1010408"/>
            <a:ext cx="8207742" cy="3641926"/>
          </a:xfrm>
          <a:noFill/>
        </p:spPr>
        <p:txBody>
          <a:bodyPr/>
          <a:lstStyle>
            <a:lvl1pPr marL="0" indent="0">
              <a:buNone/>
              <a:defRPr lang="en-US" sz="110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4038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56474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6743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7743" y="1008053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7743" y="1487874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25569" y="1008053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4525569" y="1487874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9965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8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1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5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660655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742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2496747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63458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99034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63458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99034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484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75224"/>
          </a:xfrm>
          <a:noFill/>
        </p:spPr>
        <p:txBody>
          <a:bodyPr anchor="ctr"/>
          <a:lstStyle>
            <a:lvl1pPr marL="0" indent="182563">
              <a:tabLst/>
              <a:defRPr>
                <a:solidFill>
                  <a:srgbClr val="4D4D4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123" y="675224"/>
            <a:ext cx="4163902" cy="3949529"/>
          </a:xfrm>
        </p:spPr>
        <p:txBody>
          <a:bodyPr/>
          <a:lstStyle>
            <a:lvl1pPr marL="0" indent="0">
              <a:buNone/>
              <a:defRPr>
                <a:solidFill>
                  <a:srgbClr val="4D4D4C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rgbClr val="4D4D4C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rgbClr val="4D4D4C"/>
                </a:solidFill>
              </a:defRPr>
            </a:lvl3pPr>
            <a:lvl4pPr>
              <a:defRPr>
                <a:solidFill>
                  <a:srgbClr val="4D4D4C"/>
                </a:solidFill>
              </a:defRPr>
            </a:lvl4pPr>
            <a:lvl5pPr>
              <a:defRPr>
                <a:solidFill>
                  <a:srgbClr val="4D4D4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CB493ED-1F6B-2E46-9C24-B6F9450C7C9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03702" y="675224"/>
            <a:ext cx="4163902" cy="3949529"/>
          </a:xfrm>
        </p:spPr>
        <p:txBody>
          <a:bodyPr/>
          <a:lstStyle>
            <a:lvl1pPr marL="0" indent="0">
              <a:buNone/>
              <a:defRPr>
                <a:solidFill>
                  <a:srgbClr val="4D4D4C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rgbClr val="4D4D4C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rgbClr val="4D4D4C"/>
                </a:solidFill>
              </a:defRPr>
            </a:lvl3pPr>
            <a:lvl4pPr>
              <a:defRPr>
                <a:solidFill>
                  <a:srgbClr val="4D4D4C"/>
                </a:solidFill>
              </a:defRPr>
            </a:lvl4pPr>
            <a:lvl5pPr>
              <a:defRPr>
                <a:solidFill>
                  <a:srgbClr val="4D4D4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9592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339939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479314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24980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339939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479308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24974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9939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79308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974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9939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479308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24974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3045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1417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45314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62658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0" t="265" r="1" b="-1674"/>
          <a:stretch/>
        </p:blipFill>
        <p:spPr>
          <a:xfrm>
            <a:off x="0" y="0"/>
            <a:ext cx="9144000" cy="5242737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© 2018, Amazon Web Services, Inc. or its Affiliates. All rights reserved.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1647" y="1674428"/>
            <a:ext cx="6069541" cy="1250668"/>
          </a:xfrm>
        </p:spPr>
        <p:txBody>
          <a:bodyPr anchor="ctr" anchorCtr="0">
            <a:noAutofit/>
          </a:bodyPr>
          <a:lstStyle>
            <a:lvl1pPr algn="l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1220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475260" y="930149"/>
            <a:ext cx="6069541" cy="1250668"/>
          </a:xfrm>
        </p:spPr>
        <p:txBody>
          <a:bodyPr anchor="ctr" anchorCtr="0">
            <a:noAutofit/>
          </a:bodyPr>
          <a:lstStyle>
            <a:lvl1pPr algn="r"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103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1647" y="1674428"/>
            <a:ext cx="6069541" cy="1250668"/>
          </a:xfrm>
        </p:spPr>
        <p:txBody>
          <a:bodyPr anchor="ctr" anchorCtr="0">
            <a:noAutofit/>
          </a:bodyPr>
          <a:lstStyle>
            <a:lvl1pPr algn="l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507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0702" y="1550831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87899" y="2572387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61914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2323" y="347868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endParaRPr lang="en-US" dirty="0"/>
          </a:p>
        </p:txBody>
      </p:sp>
      <p:sp>
        <p:nvSpPr>
          <p:cNvPr id="8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7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4067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rgbClr val="4D4D4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0702" y="1550831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87899" y="3482770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0" t="265" r="1" b="-1674"/>
          <a:stretch/>
        </p:blipFill>
        <p:spPr>
          <a:xfrm>
            <a:off x="0" y="0"/>
            <a:ext cx="9144000" cy="5242737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87899" y="3956022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87899" y="4337023"/>
            <a:ext cx="3683000" cy="369888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7899" y="1908228"/>
            <a:ext cx="7324988" cy="744537"/>
          </a:xfrm>
        </p:spPr>
        <p:txBody>
          <a:bodyPr>
            <a:noAutofit/>
          </a:bodyPr>
          <a:lstStyle>
            <a:lvl1pPr marL="0" indent="0" algn="l">
              <a:buNone/>
              <a:defRPr sz="40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87899" y="2658575"/>
            <a:ext cx="6041582" cy="487849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137" y="437055"/>
            <a:ext cx="979394" cy="58552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bg1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336613" y="1010408"/>
            <a:ext cx="8207742" cy="3641926"/>
          </a:xfrm>
          <a:noFill/>
        </p:spPr>
        <p:txBody>
          <a:bodyPr/>
          <a:lstStyle>
            <a:lvl1pPr marL="0" indent="0">
              <a:buNone/>
              <a:defRPr lang="en-US" sz="110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tif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073662" cy="55391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1122" y="675224"/>
            <a:ext cx="8803439" cy="39495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3C41A4-68C4-7F49-883C-2AB365935F4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2305" y="4701458"/>
            <a:ext cx="572256" cy="34220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12175C7-FBA5-0042-812C-84BC41305C7D}"/>
              </a:ext>
            </a:extLst>
          </p:cNvPr>
          <p:cNvSpPr txBox="1"/>
          <p:nvPr userDrawn="1"/>
        </p:nvSpPr>
        <p:spPr>
          <a:xfrm>
            <a:off x="0" y="4835723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D5DCC4FB-0D01-ED49-97FD-6AF4D540C5D2}" type="slidenum">
              <a:rPr kumimoji="1" lang="ja-JP" altLang="en-US" sz="1400" smtClean="0">
                <a:latin typeface="Noto Sans CJK JP" panose="020B0500000000000000" pitchFamily="34" charset="-128"/>
                <a:ea typeface="Noto Sans CJK JP" panose="020B0500000000000000" pitchFamily="34" charset="-128"/>
              </a:rPr>
              <a:t>‹#›</a:t>
            </a:fld>
            <a:endParaRPr kumimoji="1" lang="ja-JP" altLang="en-US" sz="1400">
              <a:latin typeface="Noto Sans CJK JP" panose="020B0500000000000000" pitchFamily="34" charset="-128"/>
              <a:ea typeface="Noto Sans CJK JP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710" r:id="rId3"/>
    <p:sldLayoutId id="2147483688" r:id="rId4"/>
    <p:sldLayoutId id="2147483687" r:id="rId5"/>
  </p:sldLayoutIdLst>
  <p:txStyles>
    <p:titleStyle>
      <a:lvl1pPr marL="0" indent="182563" algn="l" defTabSz="457200" rtl="0" eaLnBrk="1" latinLnBrk="0" hangingPunct="1">
        <a:spcBef>
          <a:spcPct val="0"/>
        </a:spcBef>
        <a:buNone/>
        <a:tabLst/>
        <a:defRPr sz="2800" b="1" i="0" kern="1200">
          <a:solidFill>
            <a:schemeClr val="accent6">
              <a:lumMod val="50000"/>
            </a:schemeClr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b="0" i="0" kern="1200">
          <a:solidFill>
            <a:schemeClr val="accent6">
              <a:lumMod val="50000"/>
            </a:schemeClr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accent6">
              <a:lumMod val="50000"/>
            </a:schemeClr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accent6">
              <a:lumMod val="50000"/>
            </a:schemeClr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accent6">
              <a:lumMod val="50000"/>
            </a:schemeClr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accent6">
              <a:lumMod val="50000"/>
            </a:schemeClr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bg1"/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5174" y="4701382"/>
            <a:ext cx="536469" cy="32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8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i="0" kern="1200">
          <a:solidFill>
            <a:schemeClr val="bg1"/>
          </a:solidFill>
          <a:latin typeface="Amazon Ember Regular" charset="0"/>
          <a:ea typeface="+mj-ea"/>
          <a:cs typeface="Amazon Ember Regular" charset="0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bg1"/>
                </a:solidFill>
                <a:latin typeface="Amazon Ember Regular" charset="0"/>
              </a:rPr>
              <a:t>© 2019, Amazon Web Services, Inc. or its Affiliates. All rights reserved.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00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bg1"/>
          </a:solidFill>
          <a:latin typeface="Noto Sans JP" panose="020B0500000000000000" pitchFamily="34" charset="-128"/>
          <a:ea typeface="Noto Sans JP" panose="020B0500000000000000" pitchFamily="34" charset="-128"/>
          <a:cs typeface="Amazon Ember Regular" charset="0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b="0" i="0" kern="1200">
          <a:solidFill>
            <a:schemeClr val="bg1"/>
          </a:solidFill>
          <a:latin typeface="Noto Sans JP" panose="020B0500000000000000" pitchFamily="34" charset="-128"/>
          <a:ea typeface="Noto Sans JP" panose="020B0500000000000000" pitchFamily="34" charset="-128"/>
          <a:cs typeface="Amazon Ember Regular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bg1"/>
          </a:solidFill>
          <a:latin typeface="Noto Sans JP" panose="020B0500000000000000" pitchFamily="34" charset="-128"/>
          <a:ea typeface="Noto Sans JP" panose="020B0500000000000000" pitchFamily="34" charset="-128"/>
          <a:cs typeface="Amazon Ember Regular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bg1"/>
          </a:solidFill>
          <a:latin typeface="Noto Sans JP" panose="020B0500000000000000" pitchFamily="34" charset="-128"/>
          <a:ea typeface="Noto Sans JP" panose="020B0500000000000000" pitchFamily="34" charset="-128"/>
          <a:cs typeface="Amazon Ember Regular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bg1"/>
          </a:solidFill>
          <a:latin typeface="Noto Sans JP" panose="020B0500000000000000" pitchFamily="34" charset="-128"/>
          <a:ea typeface="Noto Sans JP" panose="020B0500000000000000" pitchFamily="34" charset="-128"/>
          <a:cs typeface="Amazon Ember Regular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bg1"/>
          </a:solidFill>
          <a:latin typeface="Noto Sans JP" panose="020B0500000000000000" pitchFamily="34" charset="-128"/>
          <a:ea typeface="Noto Sans JP" panose="020B0500000000000000" pitchFamily="34" charset="-128"/>
          <a:cs typeface="Amazon Ember Regular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3.png"/><Relationship Id="rId18" Type="http://schemas.openxmlformats.org/officeDocument/2006/relationships/image" Target="../media/image21.svg"/><Relationship Id="rId3" Type="http://schemas.openxmlformats.org/officeDocument/2006/relationships/image" Target="../media/image35.png"/><Relationship Id="rId7" Type="http://schemas.openxmlformats.org/officeDocument/2006/relationships/image" Target="../media/image8.png"/><Relationship Id="rId12" Type="http://schemas.openxmlformats.org/officeDocument/2006/relationships/image" Target="../media/image15.sv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3.svg"/><Relationship Id="rId20" Type="http://schemas.openxmlformats.org/officeDocument/2006/relationships/image" Target="../media/image1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11.png"/><Relationship Id="rId5" Type="http://schemas.openxmlformats.org/officeDocument/2006/relationships/image" Target="../media/image12.png"/><Relationship Id="rId15" Type="http://schemas.openxmlformats.org/officeDocument/2006/relationships/image" Target="../media/image15.png"/><Relationship Id="rId10" Type="http://schemas.openxmlformats.org/officeDocument/2006/relationships/image" Target="../media/image13.svg"/><Relationship Id="rId19" Type="http://schemas.openxmlformats.org/officeDocument/2006/relationships/image" Target="../media/image9.png"/><Relationship Id="rId4" Type="http://schemas.openxmlformats.org/officeDocument/2006/relationships/image" Target="../media/image34.svg"/><Relationship Id="rId9" Type="http://schemas.openxmlformats.org/officeDocument/2006/relationships/image" Target="../media/image10.png"/><Relationship Id="rId14" Type="http://schemas.openxmlformats.org/officeDocument/2006/relationships/image" Target="../media/image1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3.png"/><Relationship Id="rId18" Type="http://schemas.openxmlformats.org/officeDocument/2006/relationships/image" Target="../media/image23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../media/image17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5" Type="http://schemas.openxmlformats.org/officeDocument/2006/relationships/image" Target="../media/image14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1.png"/><Relationship Id="rId14" Type="http://schemas.openxmlformats.org/officeDocument/2006/relationships/image" Target="../media/image19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9.png"/><Relationship Id="rId18" Type="http://schemas.openxmlformats.org/officeDocument/2006/relationships/image" Target="../media/image17.sv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23.sv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4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5" Type="http://schemas.openxmlformats.org/officeDocument/2006/relationships/image" Target="../media/image35.png"/><Relationship Id="rId10" Type="http://schemas.openxmlformats.org/officeDocument/2006/relationships/image" Target="../media/image19.svg"/><Relationship Id="rId19" Type="http://schemas.openxmlformats.org/officeDocument/2006/relationships/image" Target="../media/image14.png"/><Relationship Id="rId4" Type="http://schemas.openxmlformats.org/officeDocument/2006/relationships/image" Target="../media/image9.svg"/><Relationship Id="rId9" Type="http://schemas.openxmlformats.org/officeDocument/2006/relationships/image" Target="../media/image13.png"/><Relationship Id="rId14" Type="http://schemas.openxmlformats.org/officeDocument/2006/relationships/image" Target="../media/image11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1.png"/><Relationship Id="rId18" Type="http://schemas.openxmlformats.org/officeDocument/2006/relationships/image" Target="../media/image34.svg"/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9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0.png"/><Relationship Id="rId5" Type="http://schemas.openxmlformats.org/officeDocument/2006/relationships/image" Target="../media/image8.png"/><Relationship Id="rId15" Type="http://schemas.openxmlformats.org/officeDocument/2006/relationships/image" Target="../media/image13.png"/><Relationship Id="rId10" Type="http://schemas.openxmlformats.org/officeDocument/2006/relationships/image" Target="../media/image17.svg"/><Relationship Id="rId19" Type="http://schemas.openxmlformats.org/officeDocument/2006/relationships/image" Target="../media/image14.png"/><Relationship Id="rId4" Type="http://schemas.openxmlformats.org/officeDocument/2006/relationships/image" Target="../media/image23.svg"/><Relationship Id="rId9" Type="http://schemas.openxmlformats.org/officeDocument/2006/relationships/image" Target="../media/image12.png"/><Relationship Id="rId14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13.png"/><Relationship Id="rId18" Type="http://schemas.openxmlformats.org/officeDocument/2006/relationships/image" Target="../media/image34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5.sv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23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11.png"/><Relationship Id="rId5" Type="http://schemas.openxmlformats.org/officeDocument/2006/relationships/image" Target="../media/image9.png"/><Relationship Id="rId15" Type="http://schemas.openxmlformats.org/officeDocument/2006/relationships/image" Target="../media/image15.png"/><Relationship Id="rId10" Type="http://schemas.openxmlformats.org/officeDocument/2006/relationships/image" Target="../media/image13.svg"/><Relationship Id="rId19" Type="http://schemas.openxmlformats.org/officeDocument/2006/relationships/image" Target="../media/image14.png"/><Relationship Id="rId4" Type="http://schemas.openxmlformats.org/officeDocument/2006/relationships/image" Target="../media/image9.svg"/><Relationship Id="rId9" Type="http://schemas.openxmlformats.org/officeDocument/2006/relationships/image" Target="../media/image10.png"/><Relationship Id="rId14" Type="http://schemas.openxmlformats.org/officeDocument/2006/relationships/image" Target="../media/image19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svg"/><Relationship Id="rId3" Type="http://schemas.openxmlformats.org/officeDocument/2006/relationships/image" Target="../media/image84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06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nsole.aws.amazon.com/iam/home?#/policies/arn%3Aaws%3Aiam%3A%3Aaws%3Apolicy%2FAWSCodeDeployRoleForECS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22.png"/><Relationship Id="rId18" Type="http://schemas.openxmlformats.org/officeDocument/2006/relationships/image" Target="../media/image48.svg"/><Relationship Id="rId3" Type="http://schemas.openxmlformats.org/officeDocument/2006/relationships/image" Target="../media/image16.emf"/><Relationship Id="rId21" Type="http://schemas.openxmlformats.org/officeDocument/2006/relationships/image" Target="../media/image26.png"/><Relationship Id="rId7" Type="http://schemas.openxmlformats.org/officeDocument/2006/relationships/image" Target="../media/image20.png"/><Relationship Id="rId12" Type="http://schemas.openxmlformats.org/officeDocument/2006/relationships/image" Target="../media/image42.sv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6.svg"/><Relationship Id="rId20" Type="http://schemas.openxmlformats.org/officeDocument/2006/relationships/image" Target="../media/image5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10" Type="http://schemas.openxmlformats.org/officeDocument/2006/relationships/image" Target="../media/image17.svg"/><Relationship Id="rId19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12.png"/><Relationship Id="rId14" Type="http://schemas.openxmlformats.org/officeDocument/2006/relationships/image" Target="../media/image44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7898" y="3482770"/>
            <a:ext cx="6057281" cy="433387"/>
          </a:xfrm>
        </p:spPr>
        <p:txBody>
          <a:bodyPr>
            <a:noAutofit/>
          </a:bodyPr>
          <a:lstStyle/>
          <a:p>
            <a:r>
              <a:rPr lang="ja-JP" altLang="en-US" sz="2000"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アマゾンウェブサービスジャパン株式会社</a:t>
            </a:r>
            <a:endParaRPr lang="en-US" altLang="ja-JP" sz="2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87899" y="1250571"/>
            <a:ext cx="8328110" cy="744537"/>
          </a:xfrm>
        </p:spPr>
        <p:txBody>
          <a:bodyPr/>
          <a:lstStyle/>
          <a:p>
            <a:r>
              <a:rPr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ECS </a:t>
            </a:r>
            <a:r>
              <a:rPr lang="en-US" altLang="ja-JP" dirty="0" smtClean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Fargate</a:t>
            </a: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033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96393" y="1969202"/>
            <a:ext cx="8603228" cy="930105"/>
          </a:xfrm>
        </p:spPr>
        <p:txBody>
          <a:bodyPr/>
          <a:lstStyle/>
          <a:p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ALB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作成</a:t>
            </a:r>
          </a:p>
        </p:txBody>
      </p:sp>
    </p:spTree>
    <p:extLst>
      <p:ext uri="{BB962C8B-B14F-4D97-AF65-F5344CB8AC3E}">
        <p14:creationId xmlns:p14="http://schemas.microsoft.com/office/powerpoint/2010/main" val="582098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90">
            <a:extLst>
              <a:ext uri="{FF2B5EF4-FFF2-40B4-BE49-F238E27FC236}">
                <a16:creationId xmlns:a16="http://schemas.microsoft.com/office/drawing/2014/main" id="{D2E08727-0E91-BF4B-90B3-DF2FF3C82C64}"/>
              </a:ext>
            </a:extLst>
          </p:cNvPr>
          <p:cNvSpPr/>
          <p:nvPr/>
        </p:nvSpPr>
        <p:spPr>
          <a:xfrm>
            <a:off x="3526937" y="3170343"/>
            <a:ext cx="2362692" cy="1629590"/>
          </a:xfrm>
          <a:prstGeom prst="roundRect">
            <a:avLst>
              <a:gd name="adj" fmla="val 7500"/>
            </a:avLst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oto Sans CJK JP" panose="020B0500000000000000" pitchFamily="34" charset="-128"/>
              <a:ea typeface="Noto Sans CJK JP" panose="020B0500000000000000" pitchFamily="34" charset="-128"/>
            </a:endParaRPr>
          </a:p>
        </p:txBody>
      </p:sp>
      <p:cxnSp>
        <p:nvCxnSpPr>
          <p:cNvPr id="29" name="Elbow Connector 22">
            <a:extLst>
              <a:ext uri="{FF2B5EF4-FFF2-40B4-BE49-F238E27FC236}">
                <a16:creationId xmlns:a16="http://schemas.microsoft.com/office/drawing/2014/main" id="{FA180412-0DD9-1A46-97D6-0397F866B1BC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97912" y="1012962"/>
            <a:ext cx="1735398" cy="843620"/>
          </a:xfrm>
          <a:prstGeom prst="bentConnector2">
            <a:avLst/>
          </a:prstGeom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63">
            <a:extLst>
              <a:ext uri="{FF2B5EF4-FFF2-40B4-BE49-F238E27FC236}">
                <a16:creationId xmlns:a16="http://schemas.microsoft.com/office/drawing/2014/main" id="{D0822BDD-83F6-FB49-867A-4D539CFDCC2D}"/>
              </a:ext>
            </a:extLst>
          </p:cNvPr>
          <p:cNvSpPr txBox="1"/>
          <p:nvPr/>
        </p:nvSpPr>
        <p:spPr>
          <a:xfrm>
            <a:off x="6178403" y="3053451"/>
            <a:ext cx="764166" cy="307777"/>
          </a:xfrm>
          <a:prstGeom prst="rect">
            <a:avLst/>
          </a:prstGeom>
          <a:noFill/>
        </p:spPr>
        <p:txBody>
          <a:bodyPr wrap="none" lIns="72000" rIns="7200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Fargate</a:t>
            </a:r>
            <a:endParaRPr kumimoji="0" lang="en-US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16" name="Straight Arrow Connector 148">
            <a:extLst>
              <a:ext uri="{FF2B5EF4-FFF2-40B4-BE49-F238E27FC236}">
                <a16:creationId xmlns:a16="http://schemas.microsoft.com/office/drawing/2014/main" id="{D503C04B-673E-2045-8739-FDF66A563C06}"/>
              </a:ext>
            </a:extLst>
          </p:cNvPr>
          <p:cNvCxnSpPr>
            <a:cxnSpLocks/>
          </p:cNvCxnSpPr>
          <p:nvPr/>
        </p:nvCxnSpPr>
        <p:spPr>
          <a:xfrm>
            <a:off x="2896288" y="3486951"/>
            <a:ext cx="608964" cy="3547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7" name="Graphic 8">
            <a:extLst>
              <a:ext uri="{FF2B5EF4-FFF2-40B4-BE49-F238E27FC236}">
                <a16:creationId xmlns:a16="http://schemas.microsoft.com/office/drawing/2014/main" id="{F7796ACA-249B-FE42-8648-557F9F584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14841" y="2938615"/>
            <a:ext cx="559222" cy="559222"/>
          </a:xfrm>
          <a:prstGeom prst="rect">
            <a:avLst/>
          </a:prstGeom>
        </p:spPr>
      </p:pic>
      <p:pic>
        <p:nvPicPr>
          <p:cNvPr id="22" name="Graphic 30">
            <a:extLst>
              <a:ext uri="{FF2B5EF4-FFF2-40B4-BE49-F238E27FC236}">
                <a16:creationId xmlns:a16="http://schemas.microsoft.com/office/drawing/2014/main" id="{3C6D03BF-9539-8542-A271-FF686D318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49398" y="3163506"/>
            <a:ext cx="646890" cy="646890"/>
          </a:xfrm>
          <a:prstGeom prst="rect">
            <a:avLst/>
          </a:prstGeom>
        </p:spPr>
      </p:pic>
      <p:sp>
        <p:nvSpPr>
          <p:cNvPr id="21" name="TextBox 63">
            <a:extLst>
              <a:ext uri="{FF2B5EF4-FFF2-40B4-BE49-F238E27FC236}">
                <a16:creationId xmlns:a16="http://schemas.microsoft.com/office/drawing/2014/main" id="{26468534-21BB-584F-B228-2A4426B142E1}"/>
              </a:ext>
            </a:extLst>
          </p:cNvPr>
          <p:cNvSpPr txBox="1"/>
          <p:nvPr/>
        </p:nvSpPr>
        <p:spPr>
          <a:xfrm>
            <a:off x="2168720" y="3786082"/>
            <a:ext cx="825079" cy="523220"/>
          </a:xfrm>
          <a:prstGeom prst="rect">
            <a:avLst/>
          </a:prstGeom>
          <a:noFill/>
        </p:spPr>
        <p:txBody>
          <a:bodyPr wrap="none" lIns="72000" rIns="7200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ECS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A7EF1C0-C477-5146-B0B8-47B90692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ここまで作る</a:t>
            </a:r>
          </a:p>
        </p:txBody>
      </p:sp>
      <p:cxnSp>
        <p:nvCxnSpPr>
          <p:cNvPr id="6" name="Straight Arrow Connector 132">
            <a:extLst>
              <a:ext uri="{FF2B5EF4-FFF2-40B4-BE49-F238E27FC236}">
                <a16:creationId xmlns:a16="http://schemas.microsoft.com/office/drawing/2014/main" id="{628727D2-850C-9E4D-8921-2D793ADE51CE}"/>
              </a:ext>
            </a:extLst>
          </p:cNvPr>
          <p:cNvCxnSpPr>
            <a:cxnSpLocks/>
            <a:stCxn id="14" idx="2"/>
            <a:endCxn id="11" idx="0"/>
          </p:cNvCxnSpPr>
          <p:nvPr/>
        </p:nvCxnSpPr>
        <p:spPr>
          <a:xfrm flipH="1">
            <a:off x="3990151" y="2920860"/>
            <a:ext cx="674477" cy="372933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Arrow Connector 142">
            <a:extLst>
              <a:ext uri="{FF2B5EF4-FFF2-40B4-BE49-F238E27FC236}">
                <a16:creationId xmlns:a16="http://schemas.microsoft.com/office/drawing/2014/main" id="{B7D6E080-AAAE-3443-81AE-437F42DFF9DD}"/>
              </a:ext>
            </a:extLst>
          </p:cNvPr>
          <p:cNvCxnSpPr>
            <a:cxnSpLocks/>
            <a:stCxn id="14" idx="2"/>
            <a:endCxn id="12" idx="0"/>
          </p:cNvCxnSpPr>
          <p:nvPr/>
        </p:nvCxnSpPr>
        <p:spPr>
          <a:xfrm>
            <a:off x="4664628" y="2920860"/>
            <a:ext cx="0" cy="372933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143">
            <a:extLst>
              <a:ext uri="{FF2B5EF4-FFF2-40B4-BE49-F238E27FC236}">
                <a16:creationId xmlns:a16="http://schemas.microsoft.com/office/drawing/2014/main" id="{8728DA76-E6A8-F641-B714-07753A668E3E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4664628" y="2920860"/>
            <a:ext cx="643577" cy="372933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153">
            <a:extLst>
              <a:ext uri="{FF2B5EF4-FFF2-40B4-BE49-F238E27FC236}">
                <a16:creationId xmlns:a16="http://schemas.microsoft.com/office/drawing/2014/main" id="{44F49914-7BC9-774C-80C2-B420243761C4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4664627" y="1302894"/>
            <a:ext cx="1" cy="1001919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Graphic 98">
            <a:extLst>
              <a:ext uri="{FF2B5EF4-FFF2-40B4-BE49-F238E27FC236}">
                <a16:creationId xmlns:a16="http://schemas.microsoft.com/office/drawing/2014/main" id="{DC0DBE9F-8FB7-4C49-B588-A81EE7A5F4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800572" y="3293793"/>
            <a:ext cx="379157" cy="355850"/>
          </a:xfrm>
          <a:prstGeom prst="rect">
            <a:avLst/>
          </a:prstGeom>
        </p:spPr>
      </p:pic>
      <p:pic>
        <p:nvPicPr>
          <p:cNvPr id="12" name="Graphic 98">
            <a:extLst>
              <a:ext uri="{FF2B5EF4-FFF2-40B4-BE49-F238E27FC236}">
                <a16:creationId xmlns:a16="http://schemas.microsoft.com/office/drawing/2014/main" id="{973C986D-4947-9047-83A5-8C78995523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75049" y="3293793"/>
            <a:ext cx="379157" cy="355850"/>
          </a:xfrm>
          <a:prstGeom prst="rect">
            <a:avLst/>
          </a:prstGeom>
        </p:spPr>
      </p:pic>
      <p:pic>
        <p:nvPicPr>
          <p:cNvPr id="13" name="Graphic 98">
            <a:extLst>
              <a:ext uri="{FF2B5EF4-FFF2-40B4-BE49-F238E27FC236}">
                <a16:creationId xmlns:a16="http://schemas.microsoft.com/office/drawing/2014/main" id="{97B32A7D-02F4-8A49-8D68-B4CA31EC8C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118626" y="3293793"/>
            <a:ext cx="379157" cy="355850"/>
          </a:xfrm>
          <a:prstGeom prst="rect">
            <a:avLst/>
          </a:prstGeom>
        </p:spPr>
      </p:pic>
      <p:cxnSp>
        <p:nvCxnSpPr>
          <p:cNvPr id="15" name="Elbow Connector 22">
            <a:extLst>
              <a:ext uri="{FF2B5EF4-FFF2-40B4-BE49-F238E27FC236}">
                <a16:creationId xmlns:a16="http://schemas.microsoft.com/office/drawing/2014/main" id="{0DE59B9B-A5E0-5E46-A15C-CA91CFE97B14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2932106" y="2190777"/>
            <a:ext cx="862336" cy="990239"/>
          </a:xfrm>
          <a:prstGeom prst="bentConnector2">
            <a:avLst/>
          </a:prstGeom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39">
            <a:extLst>
              <a:ext uri="{FF2B5EF4-FFF2-40B4-BE49-F238E27FC236}">
                <a16:creationId xmlns:a16="http://schemas.microsoft.com/office/drawing/2014/main" id="{072CB5F6-D207-9248-9C3E-4B428C967B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429677" y="730891"/>
            <a:ext cx="469900" cy="469900"/>
          </a:xfrm>
          <a:prstGeom prst="rect">
            <a:avLst/>
          </a:prstGeom>
        </p:spPr>
      </p:pic>
      <p:sp>
        <p:nvSpPr>
          <p:cNvPr id="19" name="TextBox 73">
            <a:extLst>
              <a:ext uri="{FF2B5EF4-FFF2-40B4-BE49-F238E27FC236}">
                <a16:creationId xmlns:a16="http://schemas.microsoft.com/office/drawing/2014/main" id="{78F345E2-2FD1-7346-A5F6-6849C88A4A5E}"/>
              </a:ext>
            </a:extLst>
          </p:cNvPr>
          <p:cNvSpPr txBox="1"/>
          <p:nvPr/>
        </p:nvSpPr>
        <p:spPr>
          <a:xfrm>
            <a:off x="5619989" y="733238"/>
            <a:ext cx="927104" cy="523220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Developer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on Cloud9</a:t>
            </a:r>
            <a:endParaRPr kumimoji="0" lang="en-US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20" name="Graphic 56">
            <a:extLst>
              <a:ext uri="{FF2B5EF4-FFF2-40B4-BE49-F238E27FC236}">
                <a16:creationId xmlns:a16="http://schemas.microsoft.com/office/drawing/2014/main" id="{1C510DA1-CD32-5C4B-8AF5-63AFAC39DA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969166" y="675224"/>
            <a:ext cx="581234" cy="581234"/>
          </a:xfrm>
          <a:prstGeom prst="rect">
            <a:avLst/>
          </a:prstGeom>
        </p:spPr>
      </p:pic>
      <p:pic>
        <p:nvPicPr>
          <p:cNvPr id="23" name="Graphic 7">
            <a:extLst>
              <a:ext uri="{FF2B5EF4-FFF2-40B4-BE49-F238E27FC236}">
                <a16:creationId xmlns:a16="http://schemas.microsoft.com/office/drawing/2014/main" id="{0288ADA2-C79E-EC42-9828-1207D8A0665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2263717" y="1856582"/>
            <a:ext cx="668389" cy="668389"/>
          </a:xfrm>
          <a:prstGeom prst="rect">
            <a:avLst/>
          </a:prstGeom>
        </p:spPr>
      </p:pic>
      <p:sp>
        <p:nvSpPr>
          <p:cNvPr id="24" name="TextBox 69">
            <a:extLst>
              <a:ext uri="{FF2B5EF4-FFF2-40B4-BE49-F238E27FC236}">
                <a16:creationId xmlns:a16="http://schemas.microsoft.com/office/drawing/2014/main" id="{7B8E0695-4AC1-1B42-9633-6D2A85AC3A9C}"/>
              </a:ext>
            </a:extLst>
          </p:cNvPr>
          <p:cNvSpPr txBox="1"/>
          <p:nvPr/>
        </p:nvSpPr>
        <p:spPr>
          <a:xfrm>
            <a:off x="2041490" y="2500259"/>
            <a:ext cx="1051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ECR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8538188-33DB-E04A-A9C2-0545C26F0736}"/>
              </a:ext>
            </a:extLst>
          </p:cNvPr>
          <p:cNvSpPr txBox="1"/>
          <p:nvPr/>
        </p:nvSpPr>
        <p:spPr>
          <a:xfrm>
            <a:off x="4257424" y="362588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>
                <a:latin typeface="Amazon Ember" panose="020B0603020204020204" pitchFamily="34" charset="0"/>
                <a:ea typeface="Noto Sans CJK JP" panose="020B0500000000000000" pitchFamily="34" charset="-128"/>
                <a:cs typeface="Amazon Ember" panose="020B0603020204020204" pitchFamily="34" charset="0"/>
              </a:rPr>
              <a:t>コンテナ</a:t>
            </a:r>
          </a:p>
        </p:txBody>
      </p:sp>
      <p:sp>
        <p:nvSpPr>
          <p:cNvPr id="5" name="TextBox 88">
            <a:extLst>
              <a:ext uri="{FF2B5EF4-FFF2-40B4-BE49-F238E27FC236}">
                <a16:creationId xmlns:a16="http://schemas.microsoft.com/office/drawing/2014/main" id="{91CF3A1C-A1D4-AA48-9C77-4A52EB7CEA94}"/>
              </a:ext>
            </a:extLst>
          </p:cNvPr>
          <p:cNvSpPr txBox="1"/>
          <p:nvPr/>
        </p:nvSpPr>
        <p:spPr>
          <a:xfrm>
            <a:off x="4878186" y="2320743"/>
            <a:ext cx="1428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Application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Load Balancer</a:t>
            </a:r>
          </a:p>
        </p:txBody>
      </p:sp>
      <p:pic>
        <p:nvPicPr>
          <p:cNvPr id="31" name="Graphic 137">
            <a:extLst>
              <a:ext uri="{FF2B5EF4-FFF2-40B4-BE49-F238E27FC236}">
                <a16:creationId xmlns:a16="http://schemas.microsoft.com/office/drawing/2014/main" id="{D112A29C-4455-5449-98AF-5FA6EECA765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3935829" y="4271566"/>
            <a:ext cx="469900" cy="469900"/>
          </a:xfrm>
          <a:prstGeom prst="rect">
            <a:avLst/>
          </a:prstGeom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51AADE66-D693-BD4E-8851-61D8AD506E89}"/>
              </a:ext>
            </a:extLst>
          </p:cNvPr>
          <p:cNvSpPr txBox="1"/>
          <p:nvPr/>
        </p:nvSpPr>
        <p:spPr>
          <a:xfrm>
            <a:off x="4416571" y="4335593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インスタンス</a:t>
            </a:r>
          </a:p>
        </p:txBody>
      </p:sp>
      <p:sp>
        <p:nvSpPr>
          <p:cNvPr id="33" name="Rectangle 16">
            <a:extLst>
              <a:ext uri="{FF2B5EF4-FFF2-40B4-BE49-F238E27FC236}">
                <a16:creationId xmlns:a16="http://schemas.microsoft.com/office/drawing/2014/main" id="{0831D358-3A92-3043-B8E3-D30317A69F22}"/>
              </a:ext>
            </a:extLst>
          </p:cNvPr>
          <p:cNvSpPr/>
          <p:nvPr/>
        </p:nvSpPr>
        <p:spPr>
          <a:xfrm>
            <a:off x="3929972" y="3884136"/>
            <a:ext cx="1762534" cy="381123"/>
          </a:xfrm>
          <a:prstGeom prst="rect">
            <a:avLst/>
          </a:prstGeom>
          <a:noFill/>
          <a:ln w="12700">
            <a:solidFill>
              <a:schemeClr val="accent5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76200" rIns="76200" bIns="38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33" dirty="0">
                <a:solidFill>
                  <a:schemeClr val="accent5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Capacity Provider</a:t>
            </a:r>
          </a:p>
        </p:txBody>
      </p:sp>
      <p:pic>
        <p:nvPicPr>
          <p:cNvPr id="35" name="Graphic 7">
            <a:extLst>
              <a:ext uri="{FF2B5EF4-FFF2-40B4-BE49-F238E27FC236}">
                <a16:creationId xmlns:a16="http://schemas.microsoft.com/office/drawing/2014/main" id="{91FEADBA-7760-F546-92D4-FE7B167258F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5610019" y="2938615"/>
            <a:ext cx="559222" cy="559222"/>
          </a:xfrm>
          <a:prstGeom prst="rect">
            <a:avLst/>
          </a:prstGeom>
        </p:spPr>
      </p:pic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9C7B3681-EC4E-F942-820E-F43C9AFEE180}"/>
              </a:ext>
            </a:extLst>
          </p:cNvPr>
          <p:cNvSpPr/>
          <p:nvPr/>
        </p:nvSpPr>
        <p:spPr>
          <a:xfrm>
            <a:off x="1415142" y="508753"/>
            <a:ext cx="6313715" cy="4354285"/>
          </a:xfrm>
          <a:prstGeom prst="rect">
            <a:avLst/>
          </a:prstGeom>
          <a:solidFill>
            <a:schemeClr val="bg1">
              <a:lumMod val="95000"/>
              <a:alpha val="83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pic>
        <p:nvPicPr>
          <p:cNvPr id="14" name="Graphic 7">
            <a:extLst>
              <a:ext uri="{FF2B5EF4-FFF2-40B4-BE49-F238E27FC236}">
                <a16:creationId xmlns:a16="http://schemas.microsoft.com/office/drawing/2014/main" id="{5642159E-37C0-6949-B93D-2A77DB73119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4356604" y="2304813"/>
            <a:ext cx="616047" cy="61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6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256" y="4556841"/>
            <a:ext cx="2232853" cy="34293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688" y="1488381"/>
            <a:ext cx="6210838" cy="288823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114" y="870923"/>
            <a:ext cx="2194750" cy="37341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63" y="2140938"/>
            <a:ext cx="1897544" cy="296443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ALB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用セキュリティグループ作成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(1)</a:t>
            </a:r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302529" y="4616605"/>
            <a:ext cx="1370153" cy="251164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6673761" y="4566799"/>
            <a:ext cx="2189045" cy="332972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4" name="フレーム 3">
            <a:extLst>
              <a:ext uri="{FF2B5EF4-FFF2-40B4-BE49-F238E27FC236}">
                <a16:creationId xmlns:a16="http://schemas.microsoft.com/office/drawing/2014/main" id="{97F30563-F92E-5945-BC46-04BA78E49C79}"/>
              </a:ext>
            </a:extLst>
          </p:cNvPr>
          <p:cNvSpPr/>
          <p:nvPr/>
        </p:nvSpPr>
        <p:spPr>
          <a:xfrm>
            <a:off x="2951394" y="4073434"/>
            <a:ext cx="2501399" cy="202406"/>
          </a:xfrm>
          <a:prstGeom prst="fram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12" name="線吹き出し 1 (枠付き) 11">
            <a:extLst>
              <a:ext uri="{FF2B5EF4-FFF2-40B4-BE49-F238E27FC236}">
                <a16:creationId xmlns:a16="http://schemas.microsoft.com/office/drawing/2014/main" id="{0EA8969A-F508-C14F-9C5D-696238CC94D3}"/>
              </a:ext>
            </a:extLst>
          </p:cNvPr>
          <p:cNvSpPr/>
          <p:nvPr/>
        </p:nvSpPr>
        <p:spPr>
          <a:xfrm>
            <a:off x="5604666" y="2789166"/>
            <a:ext cx="1859218" cy="517792"/>
          </a:xfrm>
          <a:prstGeom prst="borderCallout1">
            <a:avLst>
              <a:gd name="adj1" fmla="val 30654"/>
              <a:gd name="adj2" fmla="val -746"/>
              <a:gd name="adj3" fmla="val 108985"/>
              <a:gd name="adj4" fmla="val -2037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適当</a:t>
            </a:r>
            <a:r>
              <a:rPr kumimoji="1" lang="ja-JP" altLang="en-US" sz="1400" dirty="0" smtClean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な値を入力</a:t>
            </a:r>
            <a:endParaRPr kumimoji="1" lang="ja-JP" altLang="en-US" sz="1400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cxnSp>
        <p:nvCxnSpPr>
          <p:cNvPr id="17" name="直線矢印コネクタ 6">
            <a:extLst>
              <a:ext uri="{FF2B5EF4-FFF2-40B4-BE49-F238E27FC236}">
                <a16:creationId xmlns:a16="http://schemas.microsoft.com/office/drawing/2014/main" id="{C3E9E5CF-D91D-0C41-A8D0-0983A974EB20}"/>
              </a:ext>
            </a:extLst>
          </p:cNvPr>
          <p:cNvCxnSpPr>
            <a:cxnSpLocks/>
          </p:cNvCxnSpPr>
          <p:nvPr/>
        </p:nvCxnSpPr>
        <p:spPr>
          <a:xfrm flipV="1">
            <a:off x="1132114" y="1207275"/>
            <a:ext cx="740229" cy="33495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角丸四角形 5">
            <a:extLst>
              <a:ext uri="{FF2B5EF4-FFF2-40B4-BE49-F238E27FC236}">
                <a16:creationId xmlns:a16="http://schemas.microsoft.com/office/drawing/2014/main" id="{2093116A-8605-404C-8DD6-80D8EC05CC37}"/>
              </a:ext>
            </a:extLst>
          </p:cNvPr>
          <p:cNvSpPr/>
          <p:nvPr/>
        </p:nvSpPr>
        <p:spPr>
          <a:xfrm>
            <a:off x="1132114" y="918648"/>
            <a:ext cx="2194749" cy="310929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511C3B-9548-2845-851A-38751EF394D6}"/>
              </a:ext>
            </a:extLst>
          </p:cNvPr>
          <p:cNvSpPr/>
          <p:nvPr/>
        </p:nvSpPr>
        <p:spPr>
          <a:xfrm>
            <a:off x="4296650" y="2410428"/>
            <a:ext cx="19656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ALB security group </a:t>
            </a:r>
            <a:r>
              <a:rPr lang="en-US" sz="1400" i="1" u="sng" dirty="0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XX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76F2166-ABE5-BE48-BB7D-A12CC50E6BD6}"/>
              </a:ext>
            </a:extLst>
          </p:cNvPr>
          <p:cNvSpPr txBox="1"/>
          <p:nvPr/>
        </p:nvSpPr>
        <p:spPr>
          <a:xfrm>
            <a:off x="233470" y="538650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サービス＞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VPC</a:t>
            </a:r>
            <a:endParaRPr kumimoji="1" lang="ja-JP" altLang="en-US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5" name="フレーム 14">
            <a:extLst>
              <a:ext uri="{FF2B5EF4-FFF2-40B4-BE49-F238E27FC236}">
                <a16:creationId xmlns:a16="http://schemas.microsoft.com/office/drawing/2014/main" id="{97F30563-F92E-5945-BC46-04BA78E49C79}"/>
              </a:ext>
            </a:extLst>
          </p:cNvPr>
          <p:cNvSpPr/>
          <p:nvPr/>
        </p:nvSpPr>
        <p:spPr>
          <a:xfrm>
            <a:off x="2951393" y="3328956"/>
            <a:ext cx="2501399" cy="202406"/>
          </a:xfrm>
          <a:prstGeom prst="fram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234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3" y="712593"/>
            <a:ext cx="8029755" cy="3284899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8806" y="4320095"/>
            <a:ext cx="1303133" cy="38865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ALB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用セキュリティグループ作成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(2)</a:t>
            </a:r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6279103" y="3734003"/>
            <a:ext cx="1529703" cy="299450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cxnSp>
        <p:nvCxnSpPr>
          <p:cNvPr id="7" name="直線矢印コネクタ 6"/>
          <p:cNvCxnSpPr>
            <a:cxnSpLocks/>
            <a:stCxn id="13" idx="1"/>
            <a:endCxn id="11" idx="0"/>
          </p:cNvCxnSpPr>
          <p:nvPr/>
        </p:nvCxnSpPr>
        <p:spPr>
          <a:xfrm flipH="1">
            <a:off x="1200975" y="2044112"/>
            <a:ext cx="460010" cy="11665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角丸四角形 10"/>
          <p:cNvSpPr/>
          <p:nvPr/>
        </p:nvSpPr>
        <p:spPr>
          <a:xfrm>
            <a:off x="740965" y="3210663"/>
            <a:ext cx="920020" cy="272227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cxnSp>
        <p:nvCxnSpPr>
          <p:cNvPr id="12" name="直線矢印コネクタ 11"/>
          <p:cNvCxnSpPr>
            <a:cxnSpLocks/>
            <a:stCxn id="11" idx="1"/>
            <a:endCxn id="6" idx="0"/>
          </p:cNvCxnSpPr>
          <p:nvPr/>
        </p:nvCxnSpPr>
        <p:spPr>
          <a:xfrm>
            <a:off x="740965" y="3346777"/>
            <a:ext cx="6302990" cy="3872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角丸四角形 12"/>
          <p:cNvSpPr/>
          <p:nvPr/>
        </p:nvSpPr>
        <p:spPr>
          <a:xfrm>
            <a:off x="1660985" y="1907998"/>
            <a:ext cx="4986486" cy="272227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21" name="線吹き出し 1 (枠付き) 20"/>
          <p:cNvSpPr/>
          <p:nvPr/>
        </p:nvSpPr>
        <p:spPr>
          <a:xfrm>
            <a:off x="6372850" y="937430"/>
            <a:ext cx="2344684" cy="517792"/>
          </a:xfrm>
          <a:prstGeom prst="borderCallout1">
            <a:avLst>
              <a:gd name="adj1" fmla="val 104946"/>
              <a:gd name="adj2" fmla="val 12559"/>
              <a:gd name="adj3" fmla="val 191529"/>
              <a:gd name="adj4" fmla="val -544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作成した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ALB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用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SG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を選択</a:t>
            </a:r>
          </a:p>
        </p:txBody>
      </p:sp>
      <p:sp>
        <p:nvSpPr>
          <p:cNvPr id="14" name="角丸四角形 13"/>
          <p:cNvSpPr/>
          <p:nvPr/>
        </p:nvSpPr>
        <p:spPr>
          <a:xfrm>
            <a:off x="7823297" y="4386146"/>
            <a:ext cx="1288641" cy="267630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cxnSp>
        <p:nvCxnSpPr>
          <p:cNvPr id="31" name="直線矢印コネクタ 11">
            <a:extLst>
              <a:ext uri="{FF2B5EF4-FFF2-40B4-BE49-F238E27FC236}">
                <a16:creationId xmlns:a16="http://schemas.microsoft.com/office/drawing/2014/main" id="{CEBC2856-5897-B141-8CED-C3C4BFF5CA39}"/>
              </a:ext>
            </a:extLst>
          </p:cNvPr>
          <p:cNvCxnSpPr>
            <a:cxnSpLocks/>
            <a:stCxn id="15" idx="2"/>
            <a:endCxn id="14" idx="0"/>
          </p:cNvCxnSpPr>
          <p:nvPr/>
        </p:nvCxnSpPr>
        <p:spPr>
          <a:xfrm flipV="1">
            <a:off x="4514256" y="4386146"/>
            <a:ext cx="3953362" cy="5645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線吹き出し 1 (枠付き) 21"/>
          <p:cNvSpPr/>
          <p:nvPr/>
        </p:nvSpPr>
        <p:spPr>
          <a:xfrm>
            <a:off x="197496" y="4182349"/>
            <a:ext cx="2669101" cy="675224"/>
          </a:xfrm>
          <a:prstGeom prst="borderCallout1">
            <a:avLst>
              <a:gd name="adj1" fmla="val 55476"/>
              <a:gd name="adj2" fmla="val 96592"/>
              <a:gd name="adj3" fmla="val 53070"/>
              <a:gd name="adj4" fmla="val 114496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HTTP</a:t>
            </a:r>
            <a:r>
              <a:rPr kumimoji="1" lang="ja-JP" altLang="en-US" sz="14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とカスタム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TCP(8080)</a:t>
            </a:r>
            <a:r>
              <a:rPr kumimoji="1" lang="ja-JP" altLang="en-US" sz="14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を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Anywhere(0.0.0.0/0)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に開放し、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Save Rules</a:t>
            </a:r>
            <a:endParaRPr kumimoji="1" lang="ja-JP" altLang="en-US" sz="1400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2350" y="3960850"/>
            <a:ext cx="3664952" cy="998133"/>
          </a:xfrm>
          <a:prstGeom prst="rect">
            <a:avLst/>
          </a:prstGeom>
        </p:spPr>
      </p:pic>
      <p:sp>
        <p:nvSpPr>
          <p:cNvPr id="15" name="角丸四角形 14"/>
          <p:cNvSpPr/>
          <p:nvPr/>
        </p:nvSpPr>
        <p:spPr>
          <a:xfrm>
            <a:off x="3292349" y="4140466"/>
            <a:ext cx="2443814" cy="810265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545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37" y="972461"/>
            <a:ext cx="4737061" cy="391605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ALB(Application Load Balancer)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作成</a:t>
            </a:r>
          </a:p>
        </p:txBody>
      </p:sp>
      <p:sp>
        <p:nvSpPr>
          <p:cNvPr id="6" name="角丸四角形 5"/>
          <p:cNvSpPr/>
          <p:nvPr/>
        </p:nvSpPr>
        <p:spPr>
          <a:xfrm>
            <a:off x="548970" y="4281140"/>
            <a:ext cx="1044244" cy="272228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11" name="角丸四角形 10"/>
          <p:cNvSpPr/>
          <p:nvPr/>
        </p:nvSpPr>
        <p:spPr>
          <a:xfrm>
            <a:off x="2308015" y="1029214"/>
            <a:ext cx="1485221" cy="380403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cxnSp>
        <p:nvCxnSpPr>
          <p:cNvPr id="12" name="直線矢印コネクタ 11"/>
          <p:cNvCxnSpPr/>
          <p:nvPr/>
        </p:nvCxnSpPr>
        <p:spPr>
          <a:xfrm>
            <a:off x="3055434" y="1464527"/>
            <a:ext cx="419612" cy="6008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V="1">
            <a:off x="914399" y="1174595"/>
            <a:ext cx="1373255" cy="30407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 rot="2648021">
            <a:off x="7816772" y="-125294"/>
            <a:ext cx="2019768" cy="881743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ja-JP" sz="1600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kumimoji="1" lang="en-US" altLang="ja-JP" sz="16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</a:t>
            </a:r>
            <a:r>
              <a:rPr kumimoji="1" lang="ja-JP" altLang="en-US" sz="1600" b="1" dirty="0">
                <a:solidFill>
                  <a:schemeClr val="bg1"/>
                </a:solidFill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２</a:t>
            </a:r>
            <a:endParaRPr kumimoji="1" lang="en-US" altLang="ja-JP" sz="1600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kumimoji="1" lang="ja-JP" altLang="en-US" sz="1600" b="1" dirty="0">
                <a:solidFill>
                  <a:schemeClr val="bg1"/>
                </a:solidFill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コンソール</a:t>
            </a:r>
          </a:p>
        </p:txBody>
      </p:sp>
      <p:sp>
        <p:nvSpPr>
          <p:cNvPr id="22" name="線吹き出し 1 (枠付き) 21"/>
          <p:cNvSpPr/>
          <p:nvPr/>
        </p:nvSpPr>
        <p:spPr>
          <a:xfrm>
            <a:off x="6292483" y="1806485"/>
            <a:ext cx="2669101" cy="517792"/>
          </a:xfrm>
          <a:prstGeom prst="borderCallout1">
            <a:avLst>
              <a:gd name="adj1" fmla="val 40489"/>
              <a:gd name="adj2" fmla="val -4205"/>
              <a:gd name="adj3" fmla="val 81867"/>
              <a:gd name="adj4" fmla="val -15562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Application Load Balancer</a:t>
            </a:r>
          </a:p>
          <a:p>
            <a:pPr algn="ctr"/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を選択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FC52E6-D3D3-0A47-87F3-143967FA09D8}"/>
              </a:ext>
            </a:extLst>
          </p:cNvPr>
          <p:cNvSpPr/>
          <p:nvPr/>
        </p:nvSpPr>
        <p:spPr>
          <a:xfrm>
            <a:off x="210205" y="655167"/>
            <a:ext cx="3583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Services &gt; EC2 &gt; Load Balancer </a:t>
            </a:r>
            <a:endParaRPr lang="en-US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486" y="2442963"/>
            <a:ext cx="5180159" cy="1578007"/>
          </a:xfrm>
          <a:prstGeom prst="rect">
            <a:avLst/>
          </a:prstGeom>
        </p:spPr>
      </p:pic>
      <p:sp>
        <p:nvSpPr>
          <p:cNvPr id="13" name="角丸四角形 12"/>
          <p:cNvSpPr/>
          <p:nvPr/>
        </p:nvSpPr>
        <p:spPr>
          <a:xfrm>
            <a:off x="3594486" y="2442963"/>
            <a:ext cx="1688714" cy="1467912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165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CE2611A-9656-D34C-A874-EC7E14F19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80" y="520079"/>
            <a:ext cx="4693247" cy="432658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基本設定</a:t>
            </a:r>
          </a:p>
        </p:txBody>
      </p:sp>
      <p:sp>
        <p:nvSpPr>
          <p:cNvPr id="7" name="線吹き出し 1 (枠付き) 6"/>
          <p:cNvSpPr/>
          <p:nvPr/>
        </p:nvSpPr>
        <p:spPr>
          <a:xfrm>
            <a:off x="5991727" y="1455469"/>
            <a:ext cx="2669101" cy="517792"/>
          </a:xfrm>
          <a:prstGeom prst="borderCallout1">
            <a:avLst>
              <a:gd name="adj1" fmla="val 10060"/>
              <a:gd name="adj2" fmla="val -4205"/>
              <a:gd name="adj3" fmla="val 52180"/>
              <a:gd name="adj4" fmla="val -137688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Internet-facing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を選択</a:t>
            </a:r>
          </a:p>
        </p:txBody>
      </p:sp>
      <p:sp>
        <p:nvSpPr>
          <p:cNvPr id="8" name="線吹き出し 1 (枠付き) 7"/>
          <p:cNvSpPr/>
          <p:nvPr/>
        </p:nvSpPr>
        <p:spPr>
          <a:xfrm>
            <a:off x="5991727" y="2494610"/>
            <a:ext cx="2851484" cy="517792"/>
          </a:xfrm>
          <a:prstGeom prst="borderCallout1">
            <a:avLst>
              <a:gd name="adj1" fmla="val 52107"/>
              <a:gd name="adj2" fmla="val -4205"/>
              <a:gd name="adj3" fmla="val 80685"/>
              <a:gd name="adj4" fmla="val -60488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Listener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はデフォルト</a:t>
            </a:r>
          </a:p>
        </p:txBody>
      </p:sp>
      <p:sp>
        <p:nvSpPr>
          <p:cNvPr id="9" name="線吹き出し 1 (枠付き) 8"/>
          <p:cNvSpPr/>
          <p:nvPr/>
        </p:nvSpPr>
        <p:spPr>
          <a:xfrm>
            <a:off x="5983066" y="4093706"/>
            <a:ext cx="3036854" cy="772172"/>
          </a:xfrm>
          <a:prstGeom prst="borderCallout1">
            <a:avLst>
              <a:gd name="adj1" fmla="val 38010"/>
              <a:gd name="adj2" fmla="val -1533"/>
              <a:gd name="adj3" fmla="val 16786"/>
              <a:gd name="adj4" fmla="val -82063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サブネット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には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ap-northeast-1a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の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kumimoji="1" lang="en-US" altLang="ja-JP" sz="1400" dirty="0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Public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subnet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と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ap-northeast-1c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の</a:t>
            </a:r>
            <a:r>
              <a:rPr kumimoji="1" lang="en-US" altLang="ja-JP" sz="1400" dirty="0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Public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subnet 2 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を選択</a:t>
            </a:r>
            <a:endParaRPr kumimoji="1" lang="ja-JP" altLang="en-US" sz="1400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13" name="フレーム 12">
            <a:extLst>
              <a:ext uri="{FF2B5EF4-FFF2-40B4-BE49-F238E27FC236}">
                <a16:creationId xmlns:a16="http://schemas.microsoft.com/office/drawing/2014/main" id="{B5F8156F-59A2-D247-9D4C-56B05F684DA8}"/>
              </a:ext>
            </a:extLst>
          </p:cNvPr>
          <p:cNvSpPr/>
          <p:nvPr/>
        </p:nvSpPr>
        <p:spPr>
          <a:xfrm>
            <a:off x="1196788" y="3809673"/>
            <a:ext cx="2058837" cy="164869"/>
          </a:xfrm>
          <a:prstGeom prst="frame">
            <a:avLst>
              <a:gd name="adj1" fmla="val 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14" name="線吹き出し 1 (枠付き) 13">
            <a:extLst>
              <a:ext uri="{FF2B5EF4-FFF2-40B4-BE49-F238E27FC236}">
                <a16:creationId xmlns:a16="http://schemas.microsoft.com/office/drawing/2014/main" id="{9C1EE3C0-03E6-7449-823F-F5A299CD1CDB}"/>
              </a:ext>
            </a:extLst>
          </p:cNvPr>
          <p:cNvSpPr/>
          <p:nvPr/>
        </p:nvSpPr>
        <p:spPr>
          <a:xfrm>
            <a:off x="5983066" y="3201165"/>
            <a:ext cx="2860145" cy="517792"/>
          </a:xfrm>
          <a:prstGeom prst="borderCallout1">
            <a:avLst>
              <a:gd name="adj1" fmla="val 66284"/>
              <a:gd name="adj2" fmla="val -1938"/>
              <a:gd name="adj3" fmla="val 134483"/>
              <a:gd name="adj4" fmla="val -93425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handson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で作成した</a:t>
            </a:r>
            <a:r>
              <a:rPr kumimoji="1" lang="en-US" altLang="ja-JP" sz="1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vpc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を選択</a:t>
            </a:r>
            <a:endParaRPr kumimoji="1" lang="ja-JP" altLang="en-US" sz="1400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11" name="線吹き出し 1 (枠付き) 6">
            <a:extLst>
              <a:ext uri="{FF2B5EF4-FFF2-40B4-BE49-F238E27FC236}">
                <a16:creationId xmlns:a16="http://schemas.microsoft.com/office/drawing/2014/main" id="{8E4EB8D8-8116-5F4E-AB6A-6AAC323168E2}"/>
              </a:ext>
            </a:extLst>
          </p:cNvPr>
          <p:cNvSpPr/>
          <p:nvPr/>
        </p:nvSpPr>
        <p:spPr>
          <a:xfrm>
            <a:off x="5983066" y="863987"/>
            <a:ext cx="2669101" cy="517792"/>
          </a:xfrm>
          <a:prstGeom prst="borderCallout1">
            <a:avLst>
              <a:gd name="adj1" fmla="val 73130"/>
              <a:gd name="adj2" fmla="val -2166"/>
              <a:gd name="adj3" fmla="val 131915"/>
              <a:gd name="adj4" fmla="val -135569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Name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は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php-sample</a:t>
            </a:r>
            <a:r>
              <a:rPr kumimoji="1" lang="en-US" altLang="ja-JP" sz="1400" i="1" u="sng" dirty="0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-xx</a:t>
            </a:r>
            <a:endParaRPr kumimoji="1" lang="ja-JP" altLang="en-US" sz="1400" i="1" u="sng" dirty="0">
              <a:solidFill>
                <a:srgbClr val="FF0000"/>
              </a:solidFill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15" name="フレーム 12">
            <a:extLst>
              <a:ext uri="{FF2B5EF4-FFF2-40B4-BE49-F238E27FC236}">
                <a16:creationId xmlns:a16="http://schemas.microsoft.com/office/drawing/2014/main" id="{ECBF0869-16C1-0445-B394-0C8EF033F877}"/>
              </a:ext>
            </a:extLst>
          </p:cNvPr>
          <p:cNvSpPr/>
          <p:nvPr/>
        </p:nvSpPr>
        <p:spPr>
          <a:xfrm>
            <a:off x="1107046" y="4006622"/>
            <a:ext cx="2494265" cy="715609"/>
          </a:xfrm>
          <a:prstGeom prst="frame">
            <a:avLst>
              <a:gd name="adj1" fmla="val 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3D0CECAF-227E-F74A-81B9-2C5EF417C828}"/>
              </a:ext>
            </a:extLst>
          </p:cNvPr>
          <p:cNvSpPr/>
          <p:nvPr/>
        </p:nvSpPr>
        <p:spPr>
          <a:xfrm>
            <a:off x="5914403" y="3820634"/>
            <a:ext cx="301340" cy="282351"/>
          </a:xfrm>
          <a:prstGeom prst="star5">
            <a:avLst>
              <a:gd name="adj" fmla="val 26072"/>
              <a:gd name="hf" fmla="val 105146"/>
              <a:gd name="vf" fmla="val 1105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186EF9-B90E-A346-9FE3-101B68B04422}"/>
              </a:ext>
            </a:extLst>
          </p:cNvPr>
          <p:cNvSpPr txBox="1"/>
          <p:nvPr/>
        </p:nvSpPr>
        <p:spPr>
          <a:xfrm>
            <a:off x="6146924" y="3879664"/>
            <a:ext cx="8579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50">
                <a:solidFill>
                  <a:srgbClr val="00B0F0"/>
                </a:solidFill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ここに注意</a:t>
            </a:r>
            <a:endParaRPr lang="en-US" sz="1050" dirty="0">
              <a:solidFill>
                <a:srgbClr val="00B0F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D3D5CA4C-B3F2-FA4A-92FC-542146CD2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727" y="4806019"/>
            <a:ext cx="1625600" cy="266700"/>
          </a:xfrm>
          <a:prstGeom prst="rect">
            <a:avLst/>
          </a:prstGeom>
        </p:spPr>
      </p:pic>
      <p:sp>
        <p:nvSpPr>
          <p:cNvPr id="10" name="角丸四角形 9"/>
          <p:cNvSpPr/>
          <p:nvPr/>
        </p:nvSpPr>
        <p:spPr>
          <a:xfrm>
            <a:off x="3634907" y="4804806"/>
            <a:ext cx="1306500" cy="251296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72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4" y="1113782"/>
            <a:ext cx="7895967" cy="325005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セキュリティ設定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スキップ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)</a:t>
            </a:r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6508245" y="4095515"/>
            <a:ext cx="1484366" cy="268322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600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" y="787557"/>
            <a:ext cx="9020175" cy="36576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セキュリティグループ設定</a:t>
            </a:r>
          </a:p>
        </p:txBody>
      </p:sp>
      <p:sp>
        <p:nvSpPr>
          <p:cNvPr id="4" name="角丸四角形 3"/>
          <p:cNvSpPr/>
          <p:nvPr/>
        </p:nvSpPr>
        <p:spPr>
          <a:xfrm>
            <a:off x="7870632" y="4188868"/>
            <a:ext cx="1273368" cy="256289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84298" y="2021313"/>
            <a:ext cx="8993714" cy="450498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6" name="線吹き出し 1 (枠付き) 5"/>
          <p:cNvSpPr/>
          <p:nvPr/>
        </p:nvSpPr>
        <p:spPr>
          <a:xfrm>
            <a:off x="5665717" y="3011668"/>
            <a:ext cx="2997020" cy="517792"/>
          </a:xfrm>
          <a:prstGeom prst="borderCallout1">
            <a:avLst>
              <a:gd name="adj1" fmla="val 31194"/>
              <a:gd name="adj2" fmla="val -4205"/>
              <a:gd name="adj3" fmla="val -87495"/>
              <a:gd name="adj4" fmla="val -48384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先程作成した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ALB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用の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SG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と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default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の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SG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kumimoji="1" lang="ja-JP" altLang="en-US" sz="1400" b="1">
                <a:solidFill>
                  <a:srgbClr val="FF0000"/>
                </a:solidFill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両方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チェック</a:t>
            </a:r>
            <a:endParaRPr kumimoji="1" lang="ja-JP" altLang="en-US" sz="1400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7" name="角丸四角形 6"/>
          <p:cNvSpPr/>
          <p:nvPr/>
        </p:nvSpPr>
        <p:spPr>
          <a:xfrm>
            <a:off x="1378747" y="1464384"/>
            <a:ext cx="1568990" cy="251294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cxnSp>
        <p:nvCxnSpPr>
          <p:cNvPr id="8" name="直線矢印コネクタ 7"/>
          <p:cNvCxnSpPr>
            <a:cxnSpLocks/>
            <a:stCxn id="7" idx="2"/>
          </p:cNvCxnSpPr>
          <p:nvPr/>
        </p:nvCxnSpPr>
        <p:spPr>
          <a:xfrm>
            <a:off x="2163242" y="1715678"/>
            <a:ext cx="0" cy="5048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5-Point Star 8">
            <a:extLst>
              <a:ext uri="{FF2B5EF4-FFF2-40B4-BE49-F238E27FC236}">
                <a16:creationId xmlns:a16="http://schemas.microsoft.com/office/drawing/2014/main" id="{AB216B92-6D8B-304A-906B-9FBD5A365857}"/>
              </a:ext>
            </a:extLst>
          </p:cNvPr>
          <p:cNvSpPr/>
          <p:nvPr/>
        </p:nvSpPr>
        <p:spPr>
          <a:xfrm>
            <a:off x="5665717" y="2718416"/>
            <a:ext cx="301340" cy="282351"/>
          </a:xfrm>
          <a:prstGeom prst="star5">
            <a:avLst>
              <a:gd name="adj" fmla="val 26072"/>
              <a:gd name="hf" fmla="val 105146"/>
              <a:gd name="vf" fmla="val 1105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C9849C-A749-AB49-84CE-D635C529CCD3}"/>
              </a:ext>
            </a:extLst>
          </p:cNvPr>
          <p:cNvSpPr txBox="1"/>
          <p:nvPr/>
        </p:nvSpPr>
        <p:spPr>
          <a:xfrm>
            <a:off x="5898238" y="2777446"/>
            <a:ext cx="8579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50">
                <a:solidFill>
                  <a:srgbClr val="00B0F0"/>
                </a:solidFill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ここに注意</a:t>
            </a:r>
            <a:endParaRPr lang="en-US" sz="1050" dirty="0">
              <a:solidFill>
                <a:srgbClr val="00B0F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3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30" y="1380989"/>
            <a:ext cx="7997740" cy="327810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ルーティング設定</a:t>
            </a:r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" name="線吹き出し 1 (枠付き) 3"/>
          <p:cNvSpPr/>
          <p:nvPr/>
        </p:nvSpPr>
        <p:spPr>
          <a:xfrm>
            <a:off x="5689780" y="2325867"/>
            <a:ext cx="2984988" cy="730153"/>
          </a:xfrm>
          <a:prstGeom prst="borderCallout1">
            <a:avLst>
              <a:gd name="adj1" fmla="val 31194"/>
              <a:gd name="adj2" fmla="val -4205"/>
              <a:gd name="adj3" fmla="val -9569"/>
              <a:gd name="adj4" fmla="val -5233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適当な名前を指定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（このターゲットグループは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あとの手順で削除します）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7485622" y="4426875"/>
            <a:ext cx="1085248" cy="232221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DD2336-0610-5148-9AB2-25B10A411671}"/>
              </a:ext>
            </a:extLst>
          </p:cNvPr>
          <p:cNvSpPr/>
          <p:nvPr/>
        </p:nvSpPr>
        <p:spPr>
          <a:xfrm>
            <a:off x="3191968" y="2171978"/>
            <a:ext cx="10454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dummy</a:t>
            </a:r>
            <a:r>
              <a:rPr lang="en-US" sz="1400" i="1" u="sng" dirty="0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-xx</a:t>
            </a:r>
          </a:p>
        </p:txBody>
      </p:sp>
    </p:spTree>
    <p:extLst>
      <p:ext uri="{BB962C8B-B14F-4D97-AF65-F5344CB8AC3E}">
        <p14:creationId xmlns:p14="http://schemas.microsoft.com/office/powerpoint/2010/main" val="588713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2" y="825190"/>
            <a:ext cx="8934303" cy="367246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ターゲットレジスター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スキップ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)</a:t>
            </a:r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" name="角丸四角形 3"/>
          <p:cNvSpPr/>
          <p:nvPr/>
        </p:nvSpPr>
        <p:spPr>
          <a:xfrm>
            <a:off x="8245153" y="4247597"/>
            <a:ext cx="766232" cy="250062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683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90">
            <a:extLst>
              <a:ext uri="{FF2B5EF4-FFF2-40B4-BE49-F238E27FC236}">
                <a16:creationId xmlns:a16="http://schemas.microsoft.com/office/drawing/2014/main" id="{89E6F99D-8603-CA48-8E1C-BF9D52F31D58}"/>
              </a:ext>
            </a:extLst>
          </p:cNvPr>
          <p:cNvSpPr/>
          <p:nvPr/>
        </p:nvSpPr>
        <p:spPr>
          <a:xfrm>
            <a:off x="5568103" y="3020534"/>
            <a:ext cx="2362692" cy="1629590"/>
          </a:xfrm>
          <a:prstGeom prst="roundRect">
            <a:avLst>
              <a:gd name="adj" fmla="val 7500"/>
            </a:avLst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oto Sans CJK JP" panose="020B0500000000000000" pitchFamily="34" charset="-128"/>
              <a:ea typeface="Noto Sans CJK JP" panose="020B0500000000000000" pitchFamily="34" charset="-128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FC72E4E-88FF-5347-9805-09119E1C46F1}"/>
              </a:ext>
            </a:extLst>
          </p:cNvPr>
          <p:cNvSpPr txBox="1"/>
          <p:nvPr/>
        </p:nvSpPr>
        <p:spPr>
          <a:xfrm>
            <a:off x="6919352" y="2160261"/>
            <a:ext cx="1428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Application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Load Balancer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BC3FA6C8-B827-CC4B-AE15-4780A8DBC01F}"/>
              </a:ext>
            </a:extLst>
          </p:cNvPr>
          <p:cNvCxnSpPr>
            <a:cxnSpLocks/>
            <a:stCxn id="58" idx="2"/>
            <a:endCxn id="76" idx="0"/>
          </p:cNvCxnSpPr>
          <p:nvPr/>
        </p:nvCxnSpPr>
        <p:spPr>
          <a:xfrm flipH="1">
            <a:off x="6031317" y="2760378"/>
            <a:ext cx="674477" cy="372933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F1BF41D9-3B3A-5340-A119-E94DF8D7AE4F}"/>
              </a:ext>
            </a:extLst>
          </p:cNvPr>
          <p:cNvCxnSpPr>
            <a:cxnSpLocks/>
            <a:stCxn id="58" idx="2"/>
            <a:endCxn id="78" idx="0"/>
          </p:cNvCxnSpPr>
          <p:nvPr/>
        </p:nvCxnSpPr>
        <p:spPr>
          <a:xfrm>
            <a:off x="6705794" y="2760378"/>
            <a:ext cx="0" cy="372933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730470BE-65DC-FF44-A188-AA9F66DD996A}"/>
              </a:ext>
            </a:extLst>
          </p:cNvPr>
          <p:cNvCxnSpPr>
            <a:cxnSpLocks/>
            <a:stCxn id="58" idx="2"/>
            <a:endCxn id="80" idx="0"/>
          </p:cNvCxnSpPr>
          <p:nvPr/>
        </p:nvCxnSpPr>
        <p:spPr>
          <a:xfrm>
            <a:off x="6705794" y="2760378"/>
            <a:ext cx="643577" cy="372933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EB3A9F5F-009F-3549-B892-7D2EF075B795}"/>
              </a:ext>
            </a:extLst>
          </p:cNvPr>
          <p:cNvCxnSpPr>
            <a:cxnSpLocks/>
            <a:endCxn id="58" idx="0"/>
          </p:cNvCxnSpPr>
          <p:nvPr/>
        </p:nvCxnSpPr>
        <p:spPr>
          <a:xfrm>
            <a:off x="6705793" y="1142412"/>
            <a:ext cx="1" cy="1001919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4" name="TextBox 63">
            <a:extLst>
              <a:ext uri="{FF2B5EF4-FFF2-40B4-BE49-F238E27FC236}">
                <a16:creationId xmlns:a16="http://schemas.microsoft.com/office/drawing/2014/main" id="{F20D9ED3-1752-4289-B13D-CC71AA7E0D7F}"/>
              </a:ext>
            </a:extLst>
          </p:cNvPr>
          <p:cNvSpPr txBox="1"/>
          <p:nvPr/>
        </p:nvSpPr>
        <p:spPr>
          <a:xfrm>
            <a:off x="8234697" y="2903219"/>
            <a:ext cx="764166" cy="307777"/>
          </a:xfrm>
          <a:prstGeom prst="rect">
            <a:avLst/>
          </a:prstGeom>
          <a:noFill/>
        </p:spPr>
        <p:txBody>
          <a:bodyPr wrap="none" lIns="72000" rIns="7200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Fargate</a:t>
            </a:r>
            <a:endParaRPr kumimoji="0" lang="en-US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76" name="Graphic 98">
            <a:extLst>
              <a:ext uri="{FF2B5EF4-FFF2-40B4-BE49-F238E27FC236}">
                <a16:creationId xmlns:a16="http://schemas.microsoft.com/office/drawing/2014/main" id="{5504D92E-471F-A74D-AC08-3F4A55939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41738" y="3133311"/>
            <a:ext cx="379157" cy="355850"/>
          </a:xfrm>
          <a:prstGeom prst="rect">
            <a:avLst/>
          </a:prstGeom>
        </p:spPr>
      </p:pic>
      <p:pic>
        <p:nvPicPr>
          <p:cNvPr id="78" name="Graphic 98">
            <a:extLst>
              <a:ext uri="{FF2B5EF4-FFF2-40B4-BE49-F238E27FC236}">
                <a16:creationId xmlns:a16="http://schemas.microsoft.com/office/drawing/2014/main" id="{7922B587-CDBC-0148-9D0F-F4248B0FA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516215" y="3133311"/>
            <a:ext cx="379157" cy="355850"/>
          </a:xfrm>
          <a:prstGeom prst="rect">
            <a:avLst/>
          </a:prstGeom>
        </p:spPr>
      </p:pic>
      <p:pic>
        <p:nvPicPr>
          <p:cNvPr id="80" name="Graphic 98">
            <a:extLst>
              <a:ext uri="{FF2B5EF4-FFF2-40B4-BE49-F238E27FC236}">
                <a16:creationId xmlns:a16="http://schemas.microsoft.com/office/drawing/2014/main" id="{652577C0-7F97-2E45-A5A0-2ABADEF65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59792" y="3133311"/>
            <a:ext cx="379157" cy="355850"/>
          </a:xfrm>
          <a:prstGeom prst="rect">
            <a:avLst/>
          </a:prstGeom>
        </p:spPr>
      </p:pic>
      <p:pic>
        <p:nvPicPr>
          <p:cNvPr id="58" name="Graphic 7">
            <a:extLst>
              <a:ext uri="{FF2B5EF4-FFF2-40B4-BE49-F238E27FC236}">
                <a16:creationId xmlns:a16="http://schemas.microsoft.com/office/drawing/2014/main" id="{9246886C-0594-A847-9B40-DE57D4C0F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97770" y="2144331"/>
            <a:ext cx="616047" cy="616047"/>
          </a:xfrm>
          <a:prstGeom prst="rect">
            <a:avLst/>
          </a:prstGeom>
        </p:spPr>
      </p:pic>
      <p:cxnSp>
        <p:nvCxnSpPr>
          <p:cNvPr id="71" name="Elbow Connector 22">
            <a:extLst>
              <a:ext uri="{FF2B5EF4-FFF2-40B4-BE49-F238E27FC236}">
                <a16:creationId xmlns:a16="http://schemas.microsoft.com/office/drawing/2014/main" id="{5E9468E6-4155-4B48-9FA8-B6C8670CD547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4973272" y="2030295"/>
            <a:ext cx="862336" cy="990239"/>
          </a:xfrm>
          <a:prstGeom prst="bentConnector2">
            <a:avLst/>
          </a:prstGeom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148">
            <a:extLst>
              <a:ext uri="{FF2B5EF4-FFF2-40B4-BE49-F238E27FC236}">
                <a16:creationId xmlns:a16="http://schemas.microsoft.com/office/drawing/2014/main" id="{35952482-09D9-874B-9C1F-80E0A1D448FE}"/>
              </a:ext>
            </a:extLst>
          </p:cNvPr>
          <p:cNvCxnSpPr>
            <a:cxnSpLocks/>
          </p:cNvCxnSpPr>
          <p:nvPr/>
        </p:nvCxnSpPr>
        <p:spPr>
          <a:xfrm>
            <a:off x="4937454" y="3326469"/>
            <a:ext cx="608964" cy="3547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9" name="Graphic 39">
            <a:extLst>
              <a:ext uri="{FF2B5EF4-FFF2-40B4-BE49-F238E27FC236}">
                <a16:creationId xmlns:a16="http://schemas.microsoft.com/office/drawing/2014/main" id="{D518826F-D531-7B4A-8BA5-1D39AEB6F2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70843" y="570409"/>
            <a:ext cx="469900" cy="469900"/>
          </a:xfrm>
          <a:prstGeom prst="rect">
            <a:avLst/>
          </a:prstGeom>
        </p:spPr>
      </p:pic>
      <p:sp>
        <p:nvSpPr>
          <p:cNvPr id="81" name="TextBox 73">
            <a:extLst>
              <a:ext uri="{FF2B5EF4-FFF2-40B4-BE49-F238E27FC236}">
                <a16:creationId xmlns:a16="http://schemas.microsoft.com/office/drawing/2014/main" id="{697A8558-BF66-004A-B602-8F071DCE75EB}"/>
              </a:ext>
            </a:extLst>
          </p:cNvPr>
          <p:cNvSpPr txBox="1"/>
          <p:nvPr/>
        </p:nvSpPr>
        <p:spPr>
          <a:xfrm>
            <a:off x="7661155" y="572756"/>
            <a:ext cx="927104" cy="523220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Developer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on Cloud9</a:t>
            </a:r>
            <a:endParaRPr kumimoji="0" lang="en-US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82" name="Graphic 56">
            <a:extLst>
              <a:ext uri="{FF2B5EF4-FFF2-40B4-BE49-F238E27FC236}">
                <a16:creationId xmlns:a16="http://schemas.microsoft.com/office/drawing/2014/main" id="{F68308B2-D5FB-0D44-9345-7C42BC0A03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10332" y="514742"/>
            <a:ext cx="581234" cy="581234"/>
          </a:xfrm>
          <a:prstGeom prst="rect">
            <a:avLst/>
          </a:prstGeom>
        </p:spPr>
      </p:pic>
      <p:sp>
        <p:nvSpPr>
          <p:cNvPr id="83" name="TextBox 63">
            <a:extLst>
              <a:ext uri="{FF2B5EF4-FFF2-40B4-BE49-F238E27FC236}">
                <a16:creationId xmlns:a16="http://schemas.microsoft.com/office/drawing/2014/main" id="{34C13AAC-EA2C-F747-A248-98328F03FD89}"/>
              </a:ext>
            </a:extLst>
          </p:cNvPr>
          <p:cNvSpPr txBox="1"/>
          <p:nvPr/>
        </p:nvSpPr>
        <p:spPr>
          <a:xfrm>
            <a:off x="4209886" y="3625600"/>
            <a:ext cx="825079" cy="523220"/>
          </a:xfrm>
          <a:prstGeom prst="rect">
            <a:avLst/>
          </a:prstGeom>
          <a:noFill/>
        </p:spPr>
        <p:txBody>
          <a:bodyPr wrap="none" lIns="72000" rIns="7200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ECS</a:t>
            </a:r>
          </a:p>
        </p:txBody>
      </p:sp>
      <p:pic>
        <p:nvPicPr>
          <p:cNvPr id="84" name="Graphic 30">
            <a:extLst>
              <a:ext uri="{FF2B5EF4-FFF2-40B4-BE49-F238E27FC236}">
                <a16:creationId xmlns:a16="http://schemas.microsoft.com/office/drawing/2014/main" id="{8214053E-0F4E-6243-8CA9-75E5A7375F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290564" y="3003024"/>
            <a:ext cx="646890" cy="646890"/>
          </a:xfrm>
          <a:prstGeom prst="rect">
            <a:avLst/>
          </a:prstGeom>
        </p:spPr>
      </p:pic>
      <p:pic>
        <p:nvPicPr>
          <p:cNvPr id="85" name="Graphic 7">
            <a:extLst>
              <a:ext uri="{FF2B5EF4-FFF2-40B4-BE49-F238E27FC236}">
                <a16:creationId xmlns:a16="http://schemas.microsoft.com/office/drawing/2014/main" id="{3E653846-DDF5-A047-B590-3CF96FA435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04883" y="1696100"/>
            <a:ext cx="668389" cy="668389"/>
          </a:xfrm>
          <a:prstGeom prst="rect">
            <a:avLst/>
          </a:prstGeom>
        </p:spPr>
      </p:pic>
      <p:sp>
        <p:nvSpPr>
          <p:cNvPr id="86" name="TextBox 69">
            <a:extLst>
              <a:ext uri="{FF2B5EF4-FFF2-40B4-BE49-F238E27FC236}">
                <a16:creationId xmlns:a16="http://schemas.microsoft.com/office/drawing/2014/main" id="{63C39956-720E-244C-A5C7-28E8FD20DE2A}"/>
              </a:ext>
            </a:extLst>
          </p:cNvPr>
          <p:cNvSpPr txBox="1"/>
          <p:nvPr/>
        </p:nvSpPr>
        <p:spPr>
          <a:xfrm>
            <a:off x="4082656" y="2339777"/>
            <a:ext cx="1051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ECR</a:t>
            </a:r>
          </a:p>
        </p:txBody>
      </p: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9BD4D29A-B9A5-F545-B1B0-1259F4576C7A}"/>
              </a:ext>
            </a:extLst>
          </p:cNvPr>
          <p:cNvSpPr txBox="1"/>
          <p:nvPr/>
        </p:nvSpPr>
        <p:spPr>
          <a:xfrm>
            <a:off x="6298590" y="346540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>
                <a:latin typeface="Noto Sans CJK JP" panose="020B0500000000000000" pitchFamily="34" charset="-128"/>
                <a:ea typeface="Noto Sans CJK JP" panose="020B0500000000000000" pitchFamily="34" charset="-128"/>
              </a:rPr>
              <a:t>コンテナ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ACC2B8F-9AF4-B34B-B7C8-FC6DA8F3B1BB}"/>
              </a:ext>
            </a:extLst>
          </p:cNvPr>
          <p:cNvSpPr/>
          <p:nvPr/>
        </p:nvSpPr>
        <p:spPr>
          <a:xfrm>
            <a:off x="76200" y="71675"/>
            <a:ext cx="4133686" cy="5037813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2000" b="1" u="sng" dirty="0" smtClean="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ハンズオン</a:t>
            </a:r>
            <a:endParaRPr kumimoji="1" lang="en-US" altLang="ja-JP" sz="2000" b="1" u="sng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kumimoji="1" lang="en-US" altLang="ja-JP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</a:t>
            </a:r>
            <a:r>
              <a:rPr kumimoji="1" lang="ja-JP" altLang="en-US" sz="2000" dirty="0" err="1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での</a:t>
            </a:r>
            <a:r>
              <a:rPr kumimoji="1" lang="en-US" altLang="ja-JP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Docker </a:t>
            </a:r>
            <a:r>
              <a:rPr kumimoji="1" lang="ja-JP" altLang="en-US" sz="2000" dirty="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管理環境の構築方法</a:t>
            </a:r>
            <a:endParaRPr kumimoji="1" lang="en-US" altLang="ja-JP" sz="20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714375" lvl="1" indent="-352425">
              <a:buFont typeface="Arial" charset="0"/>
              <a:buChar char="•"/>
            </a:pPr>
            <a:r>
              <a:rPr kumimoji="1" lang="en-US" altLang="ja-JP" sz="16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</a:t>
            </a:r>
            <a:r>
              <a:rPr kumimoji="1" lang="en-US" altLang="ja-JP" sz="16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Fargate</a:t>
            </a:r>
            <a:r>
              <a:rPr kumimoji="1" lang="en-US" altLang="ja-JP" sz="16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kumimoji="1" lang="ja-JP" altLang="en-US" sz="1600" dirty="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を使ったコンテナ運用</a:t>
            </a:r>
            <a:endParaRPr kumimoji="1" lang="en-US" altLang="ja-JP" sz="16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29" name="Elbow Connector 22">
            <a:extLst>
              <a:ext uri="{FF2B5EF4-FFF2-40B4-BE49-F238E27FC236}">
                <a16:creationId xmlns:a16="http://schemas.microsoft.com/office/drawing/2014/main" id="{07C15E0A-520E-6248-9549-3BCACAE15D41}"/>
              </a:ext>
            </a:extLst>
          </p:cNvPr>
          <p:cNvCxnSpPr>
            <a:cxnSpLocks/>
          </p:cNvCxnSpPr>
          <p:nvPr/>
        </p:nvCxnSpPr>
        <p:spPr>
          <a:xfrm rot="10800000" flipV="1">
            <a:off x="4622425" y="842611"/>
            <a:ext cx="1735398" cy="843620"/>
          </a:xfrm>
          <a:prstGeom prst="bentConnector2">
            <a:avLst/>
          </a:prstGeom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phic 7">
            <a:extLst>
              <a:ext uri="{FF2B5EF4-FFF2-40B4-BE49-F238E27FC236}">
                <a16:creationId xmlns:a16="http://schemas.microsoft.com/office/drawing/2014/main" id="{3CC5D10D-5B7A-F348-9473-9C771DD092F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653273" y="2777497"/>
            <a:ext cx="559222" cy="559222"/>
          </a:xfrm>
          <a:prstGeom prst="rect">
            <a:avLst/>
          </a:prstGeom>
        </p:spPr>
      </p:pic>
      <p:pic>
        <p:nvPicPr>
          <p:cNvPr id="31" name="Graphic 137">
            <a:extLst>
              <a:ext uri="{FF2B5EF4-FFF2-40B4-BE49-F238E27FC236}">
                <a16:creationId xmlns:a16="http://schemas.microsoft.com/office/drawing/2014/main" id="{9364D324-E17A-BB42-9A60-E8AEBCA51A1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5947347" y="4131128"/>
            <a:ext cx="469900" cy="469900"/>
          </a:xfrm>
          <a:prstGeom prst="rect">
            <a:avLst/>
          </a:prstGeom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4DB3FD4E-798E-BC42-8090-23FF662FFD2B}"/>
              </a:ext>
            </a:extLst>
          </p:cNvPr>
          <p:cNvSpPr txBox="1"/>
          <p:nvPr/>
        </p:nvSpPr>
        <p:spPr>
          <a:xfrm>
            <a:off x="6428089" y="4195155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>
                <a:latin typeface="Noto Sans CJK JP" panose="020B0500000000000000" pitchFamily="34" charset="-128"/>
                <a:ea typeface="Noto Sans CJK JP" panose="020B0500000000000000" pitchFamily="34" charset="-128"/>
              </a:rPr>
              <a:t>インスタンス</a:t>
            </a:r>
          </a:p>
        </p:txBody>
      </p:sp>
      <p:sp>
        <p:nvSpPr>
          <p:cNvPr id="33" name="Rectangle 16">
            <a:extLst>
              <a:ext uri="{FF2B5EF4-FFF2-40B4-BE49-F238E27FC236}">
                <a16:creationId xmlns:a16="http://schemas.microsoft.com/office/drawing/2014/main" id="{C4C8AD78-1344-4E4C-A081-97605B62716D}"/>
              </a:ext>
            </a:extLst>
          </p:cNvPr>
          <p:cNvSpPr/>
          <p:nvPr/>
        </p:nvSpPr>
        <p:spPr>
          <a:xfrm>
            <a:off x="5927439" y="3688892"/>
            <a:ext cx="1762534" cy="381123"/>
          </a:xfrm>
          <a:prstGeom prst="rect">
            <a:avLst/>
          </a:prstGeom>
          <a:noFill/>
          <a:ln w="12700">
            <a:solidFill>
              <a:schemeClr val="accent5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76200" rIns="76200" bIns="38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33" dirty="0">
                <a:solidFill>
                  <a:schemeClr val="accent5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Capacity Provider</a:t>
            </a:r>
          </a:p>
        </p:txBody>
      </p:sp>
    </p:spTree>
    <p:extLst>
      <p:ext uri="{BB962C8B-B14F-4D97-AF65-F5344CB8AC3E}">
        <p14:creationId xmlns:p14="http://schemas.microsoft.com/office/powerpoint/2010/main" val="102303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199" y="1626418"/>
            <a:ext cx="6823283" cy="330992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ALB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作成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7AFEA4-DC5E-C64E-A872-60E9594D01B1}"/>
              </a:ext>
            </a:extLst>
          </p:cNvPr>
          <p:cNvSpPr/>
          <p:nvPr/>
        </p:nvSpPr>
        <p:spPr>
          <a:xfrm>
            <a:off x="4697956" y="2183979"/>
            <a:ext cx="455935" cy="136027"/>
          </a:xfrm>
          <a:prstGeom prst="rect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61" y="577370"/>
            <a:ext cx="4429076" cy="1819500"/>
          </a:xfrm>
          <a:prstGeom prst="rect">
            <a:avLst/>
          </a:prstGeom>
        </p:spPr>
      </p:pic>
      <p:sp>
        <p:nvSpPr>
          <p:cNvPr id="3" name="角丸四角形 2"/>
          <p:cNvSpPr/>
          <p:nvPr/>
        </p:nvSpPr>
        <p:spPr>
          <a:xfrm>
            <a:off x="4326674" y="2251992"/>
            <a:ext cx="348980" cy="159823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12" name="線吹き出し 1 (枠付き) 11"/>
          <p:cNvSpPr/>
          <p:nvPr/>
        </p:nvSpPr>
        <p:spPr>
          <a:xfrm>
            <a:off x="6046470" y="3502548"/>
            <a:ext cx="3097530" cy="803076"/>
          </a:xfrm>
          <a:prstGeom prst="borderCallout1">
            <a:avLst>
              <a:gd name="adj1" fmla="val -1762"/>
              <a:gd name="adj2" fmla="val 21586"/>
              <a:gd name="adj3" fmla="val 132731"/>
              <a:gd name="adj4" fmla="val -1453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アプリケーションのエンドポイントとなる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DNS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名をメモ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しておく</a:t>
            </a:r>
            <a:endParaRPr kumimoji="1" lang="en-US" altLang="ja-JP" sz="1400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  <a:p>
            <a:pPr algn="ctr"/>
            <a:r>
              <a:rPr kumimoji="1" lang="en-US" altLang="ja-JP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(DNS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名横のアイコンをクリック</a:t>
            </a:r>
            <a:r>
              <a:rPr kumimoji="1" lang="en-US" altLang="ja-JP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)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3002152" y="4450607"/>
            <a:ext cx="2544797" cy="207449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760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15" y="1592178"/>
            <a:ext cx="6542670" cy="324446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ALB</a:t>
            </a:r>
            <a:r>
              <a:rPr kumimoji="1"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リスナー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削除</a:t>
            </a:r>
          </a:p>
        </p:txBody>
      </p:sp>
      <p:sp>
        <p:nvSpPr>
          <p:cNvPr id="7" name="角丸四角形 6"/>
          <p:cNvSpPr/>
          <p:nvPr/>
        </p:nvSpPr>
        <p:spPr>
          <a:xfrm>
            <a:off x="1034347" y="2809188"/>
            <a:ext cx="624771" cy="238701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cxnSp>
        <p:nvCxnSpPr>
          <p:cNvPr id="8" name="直線矢印コネクタ 7"/>
          <p:cNvCxnSpPr>
            <a:cxnSpLocks/>
            <a:stCxn id="9" idx="3"/>
          </p:cNvCxnSpPr>
          <p:nvPr/>
        </p:nvCxnSpPr>
        <p:spPr>
          <a:xfrm flipV="1">
            <a:off x="2617403" y="2873390"/>
            <a:ext cx="3474405" cy="8812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角丸四角形 8"/>
          <p:cNvSpPr/>
          <p:nvPr/>
        </p:nvSpPr>
        <p:spPr>
          <a:xfrm>
            <a:off x="2097066" y="3577547"/>
            <a:ext cx="520337" cy="354142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cxnSp>
        <p:nvCxnSpPr>
          <p:cNvPr id="13" name="直線矢印コネクタ 12"/>
          <p:cNvCxnSpPr>
            <a:cxnSpLocks/>
          </p:cNvCxnSpPr>
          <p:nvPr/>
        </p:nvCxnSpPr>
        <p:spPr>
          <a:xfrm flipH="1">
            <a:off x="723795" y="3055323"/>
            <a:ext cx="622938" cy="13828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線吹き出し 1 (枠付き) 16"/>
          <p:cNvSpPr/>
          <p:nvPr/>
        </p:nvSpPr>
        <p:spPr>
          <a:xfrm>
            <a:off x="4475747" y="270921"/>
            <a:ext cx="4355432" cy="770231"/>
          </a:xfrm>
          <a:prstGeom prst="borderCallout1">
            <a:avLst>
              <a:gd name="adj1" fmla="val -1762"/>
              <a:gd name="adj2" fmla="val 21586"/>
              <a:gd name="adj3" fmla="val 54415"/>
              <a:gd name="adj4" fmla="val 4023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リスナーおよび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ターゲットは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ECS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サービス構成時に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再度作成しますので、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ALB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作成時に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自動構成されたものは削除します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065" y="1711900"/>
            <a:ext cx="2317378" cy="1420836"/>
          </a:xfrm>
          <a:prstGeom prst="rect">
            <a:avLst/>
          </a:prstGeom>
        </p:spPr>
      </p:pic>
      <p:sp>
        <p:nvSpPr>
          <p:cNvPr id="23" name="角丸四角形 22"/>
          <p:cNvSpPr/>
          <p:nvPr/>
        </p:nvSpPr>
        <p:spPr>
          <a:xfrm>
            <a:off x="7338782" y="2695592"/>
            <a:ext cx="910873" cy="359731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11" name="角丸四角形 8">
            <a:extLst>
              <a:ext uri="{FF2B5EF4-FFF2-40B4-BE49-F238E27FC236}">
                <a16:creationId xmlns:a16="http://schemas.microsoft.com/office/drawing/2014/main" id="{D95934D2-0F4C-4041-AF2B-A29CD5E59845}"/>
              </a:ext>
            </a:extLst>
          </p:cNvPr>
          <p:cNvSpPr/>
          <p:nvPr/>
        </p:nvSpPr>
        <p:spPr>
          <a:xfrm>
            <a:off x="596399" y="4447129"/>
            <a:ext cx="275240" cy="194180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cxnSp>
        <p:nvCxnSpPr>
          <p:cNvPr id="14" name="直線矢印コネクタ 12">
            <a:extLst>
              <a:ext uri="{FF2B5EF4-FFF2-40B4-BE49-F238E27FC236}">
                <a16:creationId xmlns:a16="http://schemas.microsoft.com/office/drawing/2014/main" id="{C64DB12E-442F-E640-B7DD-6D66AAA5B4F1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936702" y="3754618"/>
            <a:ext cx="1160364" cy="7489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508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09" y="843047"/>
            <a:ext cx="7979181" cy="295487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ターゲットグループ削除</a:t>
            </a:r>
          </a:p>
        </p:txBody>
      </p:sp>
      <p:sp>
        <p:nvSpPr>
          <p:cNvPr id="6" name="線吹き出し 1 (枠付き) 5"/>
          <p:cNvSpPr/>
          <p:nvPr/>
        </p:nvSpPr>
        <p:spPr>
          <a:xfrm>
            <a:off x="4475747" y="270921"/>
            <a:ext cx="4355432" cy="770231"/>
          </a:xfrm>
          <a:prstGeom prst="borderCallout1">
            <a:avLst>
              <a:gd name="adj1" fmla="val -1762"/>
              <a:gd name="adj2" fmla="val 21586"/>
              <a:gd name="adj3" fmla="val 54415"/>
              <a:gd name="adj4" fmla="val 4023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リスナーおよび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ターゲットは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ECS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サービス構成時に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再度作成しますので、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ALB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作成時に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自動構成されたものは削除します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角丸四角形 6"/>
          <p:cNvSpPr/>
          <p:nvPr/>
        </p:nvSpPr>
        <p:spPr>
          <a:xfrm>
            <a:off x="2295824" y="2185639"/>
            <a:ext cx="841385" cy="230889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6792546" y="1120377"/>
            <a:ext cx="1275344" cy="805544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cxnSp>
        <p:nvCxnSpPr>
          <p:cNvPr id="10" name="直線矢印コネクタ 9"/>
          <p:cNvCxnSpPr>
            <a:cxnSpLocks/>
            <a:stCxn id="11" idx="0"/>
            <a:endCxn id="7" idx="2"/>
          </p:cNvCxnSpPr>
          <p:nvPr/>
        </p:nvCxnSpPr>
        <p:spPr>
          <a:xfrm flipV="1">
            <a:off x="667611" y="2416528"/>
            <a:ext cx="2048906" cy="11807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角丸四角形 10"/>
          <p:cNvSpPr/>
          <p:nvPr/>
        </p:nvSpPr>
        <p:spPr>
          <a:xfrm>
            <a:off x="150253" y="3597271"/>
            <a:ext cx="1034715" cy="215995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cxnSp>
        <p:nvCxnSpPr>
          <p:cNvPr id="487" name="直線矢印コネクタ 486"/>
          <p:cNvCxnSpPr>
            <a:cxnSpLocks/>
            <a:stCxn id="7" idx="0"/>
          </p:cNvCxnSpPr>
          <p:nvPr/>
        </p:nvCxnSpPr>
        <p:spPr>
          <a:xfrm flipV="1">
            <a:off x="2716517" y="1523149"/>
            <a:ext cx="4111663" cy="6624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図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215" y="2716808"/>
            <a:ext cx="2950190" cy="1425859"/>
          </a:xfrm>
          <a:prstGeom prst="rect">
            <a:avLst/>
          </a:prstGeom>
        </p:spPr>
      </p:pic>
      <p:sp>
        <p:nvSpPr>
          <p:cNvPr id="13" name="角丸四角形 12"/>
          <p:cNvSpPr/>
          <p:nvPr/>
        </p:nvSpPr>
        <p:spPr>
          <a:xfrm>
            <a:off x="5661019" y="3840966"/>
            <a:ext cx="865385" cy="359731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cxnSp>
        <p:nvCxnSpPr>
          <p:cNvPr id="8" name="直線矢印コネクタ 7"/>
          <p:cNvCxnSpPr>
            <a:cxnSpLocks/>
            <a:stCxn id="9" idx="3"/>
            <a:endCxn id="13" idx="1"/>
          </p:cNvCxnSpPr>
          <p:nvPr/>
        </p:nvCxnSpPr>
        <p:spPr>
          <a:xfrm flipH="1">
            <a:off x="5661019" y="1523149"/>
            <a:ext cx="2406871" cy="24976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586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ECS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クラスター作成</a:t>
            </a:r>
          </a:p>
        </p:txBody>
      </p:sp>
    </p:spTree>
    <p:extLst>
      <p:ext uri="{BB962C8B-B14F-4D97-AF65-F5344CB8AC3E}">
        <p14:creationId xmlns:p14="http://schemas.microsoft.com/office/powerpoint/2010/main" val="907629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Elbow Connector 22">
            <a:extLst>
              <a:ext uri="{FF2B5EF4-FFF2-40B4-BE49-F238E27FC236}">
                <a16:creationId xmlns:a16="http://schemas.microsoft.com/office/drawing/2014/main" id="{511DD9A0-A562-B64B-8F8D-5EF353D6BC2A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97912" y="1012962"/>
            <a:ext cx="1735398" cy="843620"/>
          </a:xfrm>
          <a:prstGeom prst="bentConnector2">
            <a:avLst/>
          </a:prstGeom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8A7EF1C0-C477-5146-B0B8-47B90692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ここまで作る</a:t>
            </a:r>
          </a:p>
        </p:txBody>
      </p:sp>
      <p:cxnSp>
        <p:nvCxnSpPr>
          <p:cNvPr id="6" name="Straight Arrow Connector 132">
            <a:extLst>
              <a:ext uri="{FF2B5EF4-FFF2-40B4-BE49-F238E27FC236}">
                <a16:creationId xmlns:a16="http://schemas.microsoft.com/office/drawing/2014/main" id="{628727D2-850C-9E4D-8921-2D793ADE51CE}"/>
              </a:ext>
            </a:extLst>
          </p:cNvPr>
          <p:cNvCxnSpPr>
            <a:cxnSpLocks/>
            <a:stCxn id="14" idx="2"/>
            <a:endCxn id="11" idx="0"/>
          </p:cNvCxnSpPr>
          <p:nvPr/>
        </p:nvCxnSpPr>
        <p:spPr>
          <a:xfrm flipH="1">
            <a:off x="3990151" y="2920860"/>
            <a:ext cx="674477" cy="372933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Arrow Connector 142">
            <a:extLst>
              <a:ext uri="{FF2B5EF4-FFF2-40B4-BE49-F238E27FC236}">
                <a16:creationId xmlns:a16="http://schemas.microsoft.com/office/drawing/2014/main" id="{B7D6E080-AAAE-3443-81AE-437F42DFF9DD}"/>
              </a:ext>
            </a:extLst>
          </p:cNvPr>
          <p:cNvCxnSpPr>
            <a:cxnSpLocks/>
            <a:stCxn id="14" idx="2"/>
            <a:endCxn id="12" idx="0"/>
          </p:cNvCxnSpPr>
          <p:nvPr/>
        </p:nvCxnSpPr>
        <p:spPr>
          <a:xfrm>
            <a:off x="4664628" y="2920860"/>
            <a:ext cx="0" cy="372933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143">
            <a:extLst>
              <a:ext uri="{FF2B5EF4-FFF2-40B4-BE49-F238E27FC236}">
                <a16:creationId xmlns:a16="http://schemas.microsoft.com/office/drawing/2014/main" id="{8728DA76-E6A8-F641-B714-07753A668E3E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4664628" y="2920860"/>
            <a:ext cx="643577" cy="372933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153">
            <a:extLst>
              <a:ext uri="{FF2B5EF4-FFF2-40B4-BE49-F238E27FC236}">
                <a16:creationId xmlns:a16="http://schemas.microsoft.com/office/drawing/2014/main" id="{44F49914-7BC9-774C-80C2-B420243761C4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4664627" y="1302894"/>
            <a:ext cx="1" cy="1001919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Graphic 98">
            <a:extLst>
              <a:ext uri="{FF2B5EF4-FFF2-40B4-BE49-F238E27FC236}">
                <a16:creationId xmlns:a16="http://schemas.microsoft.com/office/drawing/2014/main" id="{DC0DBE9F-8FB7-4C49-B588-A81EE7A5F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800572" y="3293793"/>
            <a:ext cx="379157" cy="355850"/>
          </a:xfrm>
          <a:prstGeom prst="rect">
            <a:avLst/>
          </a:prstGeom>
        </p:spPr>
      </p:pic>
      <p:pic>
        <p:nvPicPr>
          <p:cNvPr id="12" name="Graphic 98">
            <a:extLst>
              <a:ext uri="{FF2B5EF4-FFF2-40B4-BE49-F238E27FC236}">
                <a16:creationId xmlns:a16="http://schemas.microsoft.com/office/drawing/2014/main" id="{973C986D-4947-9047-83A5-8C7899552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475049" y="3293793"/>
            <a:ext cx="379157" cy="355850"/>
          </a:xfrm>
          <a:prstGeom prst="rect">
            <a:avLst/>
          </a:prstGeom>
        </p:spPr>
      </p:pic>
      <p:pic>
        <p:nvPicPr>
          <p:cNvPr id="13" name="Graphic 98">
            <a:extLst>
              <a:ext uri="{FF2B5EF4-FFF2-40B4-BE49-F238E27FC236}">
                <a16:creationId xmlns:a16="http://schemas.microsoft.com/office/drawing/2014/main" id="{97B32A7D-02F4-8A49-8D68-B4CA31EC8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118626" y="3293793"/>
            <a:ext cx="379157" cy="355850"/>
          </a:xfrm>
          <a:prstGeom prst="rect">
            <a:avLst/>
          </a:prstGeom>
        </p:spPr>
      </p:pic>
      <p:cxnSp>
        <p:nvCxnSpPr>
          <p:cNvPr id="15" name="Elbow Connector 22">
            <a:extLst>
              <a:ext uri="{FF2B5EF4-FFF2-40B4-BE49-F238E27FC236}">
                <a16:creationId xmlns:a16="http://schemas.microsoft.com/office/drawing/2014/main" id="{0DE59B9B-A5E0-5E46-A15C-CA91CFE97B14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2932106" y="2190777"/>
            <a:ext cx="862336" cy="990239"/>
          </a:xfrm>
          <a:prstGeom prst="bentConnector2">
            <a:avLst/>
          </a:prstGeom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39">
            <a:extLst>
              <a:ext uri="{FF2B5EF4-FFF2-40B4-BE49-F238E27FC236}">
                <a16:creationId xmlns:a16="http://schemas.microsoft.com/office/drawing/2014/main" id="{072CB5F6-D207-9248-9C3E-4B428C967B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29677" y="730891"/>
            <a:ext cx="469900" cy="469900"/>
          </a:xfrm>
          <a:prstGeom prst="rect">
            <a:avLst/>
          </a:prstGeom>
        </p:spPr>
      </p:pic>
      <p:sp>
        <p:nvSpPr>
          <p:cNvPr id="19" name="TextBox 73">
            <a:extLst>
              <a:ext uri="{FF2B5EF4-FFF2-40B4-BE49-F238E27FC236}">
                <a16:creationId xmlns:a16="http://schemas.microsoft.com/office/drawing/2014/main" id="{78F345E2-2FD1-7346-A5F6-6849C88A4A5E}"/>
              </a:ext>
            </a:extLst>
          </p:cNvPr>
          <p:cNvSpPr txBox="1"/>
          <p:nvPr/>
        </p:nvSpPr>
        <p:spPr>
          <a:xfrm>
            <a:off x="5619989" y="733238"/>
            <a:ext cx="927104" cy="523220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Developer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on Cloud9</a:t>
            </a:r>
            <a:endParaRPr kumimoji="0" lang="en-US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20" name="Graphic 56">
            <a:extLst>
              <a:ext uri="{FF2B5EF4-FFF2-40B4-BE49-F238E27FC236}">
                <a16:creationId xmlns:a16="http://schemas.microsoft.com/office/drawing/2014/main" id="{1C510DA1-CD32-5C4B-8AF5-63AFAC39DA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69166" y="675224"/>
            <a:ext cx="581234" cy="581234"/>
          </a:xfrm>
          <a:prstGeom prst="rect">
            <a:avLst/>
          </a:prstGeom>
        </p:spPr>
      </p:pic>
      <p:pic>
        <p:nvPicPr>
          <p:cNvPr id="23" name="Graphic 7">
            <a:extLst>
              <a:ext uri="{FF2B5EF4-FFF2-40B4-BE49-F238E27FC236}">
                <a16:creationId xmlns:a16="http://schemas.microsoft.com/office/drawing/2014/main" id="{0288ADA2-C79E-EC42-9828-1207D8A066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263717" y="1856582"/>
            <a:ext cx="668389" cy="668389"/>
          </a:xfrm>
          <a:prstGeom prst="rect">
            <a:avLst/>
          </a:prstGeom>
        </p:spPr>
      </p:pic>
      <p:sp>
        <p:nvSpPr>
          <p:cNvPr id="24" name="TextBox 69">
            <a:extLst>
              <a:ext uri="{FF2B5EF4-FFF2-40B4-BE49-F238E27FC236}">
                <a16:creationId xmlns:a16="http://schemas.microsoft.com/office/drawing/2014/main" id="{7B8E0695-4AC1-1B42-9633-6D2A85AC3A9C}"/>
              </a:ext>
            </a:extLst>
          </p:cNvPr>
          <p:cNvSpPr txBox="1"/>
          <p:nvPr/>
        </p:nvSpPr>
        <p:spPr>
          <a:xfrm>
            <a:off x="2041490" y="2500259"/>
            <a:ext cx="1051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ECR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8538188-33DB-E04A-A9C2-0545C26F0736}"/>
              </a:ext>
            </a:extLst>
          </p:cNvPr>
          <p:cNvSpPr txBox="1"/>
          <p:nvPr/>
        </p:nvSpPr>
        <p:spPr>
          <a:xfrm>
            <a:off x="4257424" y="362588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>
                <a:latin typeface="Amazon Ember" panose="020B0603020204020204" pitchFamily="34" charset="0"/>
                <a:ea typeface="Noto Sans CJK JP" panose="020B0500000000000000" pitchFamily="34" charset="-128"/>
                <a:cs typeface="Amazon Ember" panose="020B0603020204020204" pitchFamily="34" charset="0"/>
              </a:rPr>
              <a:t>コンテナ</a:t>
            </a:r>
          </a:p>
        </p:txBody>
      </p:sp>
      <p:sp>
        <p:nvSpPr>
          <p:cNvPr id="31" name="Rectangle 16">
            <a:extLst>
              <a:ext uri="{FF2B5EF4-FFF2-40B4-BE49-F238E27FC236}">
                <a16:creationId xmlns:a16="http://schemas.microsoft.com/office/drawing/2014/main" id="{BF2A3D48-46CE-7C4D-9B76-2EE92C22A468}"/>
              </a:ext>
            </a:extLst>
          </p:cNvPr>
          <p:cNvSpPr/>
          <p:nvPr/>
        </p:nvSpPr>
        <p:spPr>
          <a:xfrm>
            <a:off x="3886246" y="3884136"/>
            <a:ext cx="1762534" cy="381123"/>
          </a:xfrm>
          <a:prstGeom prst="rect">
            <a:avLst/>
          </a:prstGeom>
          <a:noFill/>
          <a:ln w="12700">
            <a:solidFill>
              <a:schemeClr val="accent5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76200" rIns="76200" bIns="38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33" dirty="0">
                <a:solidFill>
                  <a:schemeClr val="accent5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Capacity Provider</a:t>
            </a:r>
          </a:p>
        </p:txBody>
      </p:sp>
      <p:pic>
        <p:nvPicPr>
          <p:cNvPr id="32" name="Graphic 137">
            <a:extLst>
              <a:ext uri="{FF2B5EF4-FFF2-40B4-BE49-F238E27FC236}">
                <a16:creationId xmlns:a16="http://schemas.microsoft.com/office/drawing/2014/main" id="{E34AB359-19F4-C842-B6AF-665FFC3011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35829" y="4271566"/>
            <a:ext cx="469900" cy="469900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F95A9FF-6F60-DB40-AFA0-D4B92B35E1B8}"/>
              </a:ext>
            </a:extLst>
          </p:cNvPr>
          <p:cNvSpPr txBox="1"/>
          <p:nvPr/>
        </p:nvSpPr>
        <p:spPr>
          <a:xfrm>
            <a:off x="4416571" y="4335593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インスタンス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9C7B3681-EC4E-F942-820E-F43C9AFEE180}"/>
              </a:ext>
            </a:extLst>
          </p:cNvPr>
          <p:cNvSpPr/>
          <p:nvPr/>
        </p:nvSpPr>
        <p:spPr>
          <a:xfrm>
            <a:off x="1415142" y="508753"/>
            <a:ext cx="6313715" cy="4354285"/>
          </a:xfrm>
          <a:prstGeom prst="rect">
            <a:avLst/>
          </a:prstGeom>
          <a:solidFill>
            <a:schemeClr val="bg1">
              <a:lumMod val="95000"/>
              <a:alpha val="83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5" name="TextBox 88">
            <a:extLst>
              <a:ext uri="{FF2B5EF4-FFF2-40B4-BE49-F238E27FC236}">
                <a16:creationId xmlns:a16="http://schemas.microsoft.com/office/drawing/2014/main" id="{91CF3A1C-A1D4-AA48-9C77-4A52EB7CEA94}"/>
              </a:ext>
            </a:extLst>
          </p:cNvPr>
          <p:cNvSpPr txBox="1"/>
          <p:nvPr/>
        </p:nvSpPr>
        <p:spPr>
          <a:xfrm>
            <a:off x="4878186" y="2320743"/>
            <a:ext cx="1428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Application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Load Balancer</a:t>
            </a:r>
          </a:p>
        </p:txBody>
      </p:sp>
      <p:sp>
        <p:nvSpPr>
          <p:cNvPr id="10" name="TextBox 63">
            <a:extLst>
              <a:ext uri="{FF2B5EF4-FFF2-40B4-BE49-F238E27FC236}">
                <a16:creationId xmlns:a16="http://schemas.microsoft.com/office/drawing/2014/main" id="{D0822BDD-83F6-FB49-867A-4D539CFDCC2D}"/>
              </a:ext>
            </a:extLst>
          </p:cNvPr>
          <p:cNvSpPr txBox="1"/>
          <p:nvPr/>
        </p:nvSpPr>
        <p:spPr>
          <a:xfrm>
            <a:off x="6170237" y="3053451"/>
            <a:ext cx="764166" cy="307777"/>
          </a:xfrm>
          <a:prstGeom prst="rect">
            <a:avLst/>
          </a:prstGeom>
          <a:noFill/>
        </p:spPr>
        <p:txBody>
          <a:bodyPr wrap="none" lIns="72000" rIns="7200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Fargate</a:t>
            </a:r>
            <a:endParaRPr kumimoji="0" lang="en-US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4" name="Graphic 7">
            <a:extLst>
              <a:ext uri="{FF2B5EF4-FFF2-40B4-BE49-F238E27FC236}">
                <a16:creationId xmlns:a16="http://schemas.microsoft.com/office/drawing/2014/main" id="{5642159E-37C0-6949-B93D-2A77DB73119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56604" y="2304813"/>
            <a:ext cx="616047" cy="616047"/>
          </a:xfrm>
          <a:prstGeom prst="rect">
            <a:avLst/>
          </a:prstGeom>
        </p:spPr>
      </p:pic>
      <p:cxnSp>
        <p:nvCxnSpPr>
          <p:cNvPr id="16" name="Straight Arrow Connector 148">
            <a:extLst>
              <a:ext uri="{FF2B5EF4-FFF2-40B4-BE49-F238E27FC236}">
                <a16:creationId xmlns:a16="http://schemas.microsoft.com/office/drawing/2014/main" id="{D503C04B-673E-2045-8739-FDF66A563C06}"/>
              </a:ext>
            </a:extLst>
          </p:cNvPr>
          <p:cNvCxnSpPr>
            <a:cxnSpLocks/>
          </p:cNvCxnSpPr>
          <p:nvPr/>
        </p:nvCxnSpPr>
        <p:spPr>
          <a:xfrm>
            <a:off x="2896288" y="3486951"/>
            <a:ext cx="608964" cy="3547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Rounded Rectangle 90">
            <a:extLst>
              <a:ext uri="{FF2B5EF4-FFF2-40B4-BE49-F238E27FC236}">
                <a16:creationId xmlns:a16="http://schemas.microsoft.com/office/drawing/2014/main" id="{1A33D553-6661-7E4D-83C8-52A4EF33B449}"/>
              </a:ext>
            </a:extLst>
          </p:cNvPr>
          <p:cNvSpPr/>
          <p:nvPr/>
        </p:nvSpPr>
        <p:spPr>
          <a:xfrm>
            <a:off x="3543178" y="3181015"/>
            <a:ext cx="2362692" cy="1629590"/>
          </a:xfrm>
          <a:prstGeom prst="roundRect">
            <a:avLst>
              <a:gd name="adj" fmla="val 7500"/>
            </a:avLst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oto Sans CJK JP" panose="020B0500000000000000" pitchFamily="34" charset="-128"/>
              <a:ea typeface="Noto Sans CJK JP" panose="020B0500000000000000" pitchFamily="34" charset="-128"/>
            </a:endParaRPr>
          </a:p>
        </p:txBody>
      </p:sp>
      <p:pic>
        <p:nvPicPr>
          <p:cNvPr id="17" name="Graphic 8">
            <a:extLst>
              <a:ext uri="{FF2B5EF4-FFF2-40B4-BE49-F238E27FC236}">
                <a16:creationId xmlns:a16="http://schemas.microsoft.com/office/drawing/2014/main" id="{F7796ACA-249B-FE42-8648-557F9F5842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614841" y="2938615"/>
            <a:ext cx="559222" cy="559222"/>
          </a:xfrm>
          <a:prstGeom prst="rect">
            <a:avLst/>
          </a:prstGeom>
        </p:spPr>
      </p:pic>
      <p:pic>
        <p:nvPicPr>
          <p:cNvPr id="22" name="Graphic 30">
            <a:extLst>
              <a:ext uri="{FF2B5EF4-FFF2-40B4-BE49-F238E27FC236}">
                <a16:creationId xmlns:a16="http://schemas.microsoft.com/office/drawing/2014/main" id="{3C6D03BF-9539-8542-A271-FF686D3180E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2249398" y="3163506"/>
            <a:ext cx="646890" cy="646890"/>
          </a:xfrm>
          <a:prstGeom prst="rect">
            <a:avLst/>
          </a:prstGeom>
        </p:spPr>
      </p:pic>
      <p:sp>
        <p:nvSpPr>
          <p:cNvPr id="21" name="TextBox 63">
            <a:extLst>
              <a:ext uri="{FF2B5EF4-FFF2-40B4-BE49-F238E27FC236}">
                <a16:creationId xmlns:a16="http://schemas.microsoft.com/office/drawing/2014/main" id="{26468534-21BB-584F-B228-2A4426B142E1}"/>
              </a:ext>
            </a:extLst>
          </p:cNvPr>
          <p:cNvSpPr txBox="1"/>
          <p:nvPr/>
        </p:nvSpPr>
        <p:spPr>
          <a:xfrm>
            <a:off x="2168720" y="3786082"/>
            <a:ext cx="825079" cy="523220"/>
          </a:xfrm>
          <a:prstGeom prst="rect">
            <a:avLst/>
          </a:prstGeom>
          <a:noFill/>
        </p:spPr>
        <p:txBody>
          <a:bodyPr wrap="none" lIns="72000" rIns="7200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ECS</a:t>
            </a:r>
          </a:p>
        </p:txBody>
      </p:sp>
      <p:pic>
        <p:nvPicPr>
          <p:cNvPr id="34" name="Graphic 7">
            <a:extLst>
              <a:ext uri="{FF2B5EF4-FFF2-40B4-BE49-F238E27FC236}">
                <a16:creationId xmlns:a16="http://schemas.microsoft.com/office/drawing/2014/main" id="{F1EDBBD0-C569-A444-A01C-9131929DEDC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5611068" y="2941483"/>
            <a:ext cx="559222" cy="55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564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30" y="951569"/>
            <a:ext cx="6621894" cy="493263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Fargate</a:t>
            </a:r>
            <a:r>
              <a:rPr kumimoji="1" lang="ja-JP" altLang="en-US" dirty="0"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クラスター作成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(1)</a:t>
            </a:r>
            <a:endParaRPr kumimoji="1" lang="ja-JP" altLang="en-US" dirty="0">
              <a:latin typeface="Amazon Ember" panose="020B0603020204020204" pitchFamily="34" charset="0"/>
              <a:ea typeface="Meiryo" panose="020B0604030504040204" pitchFamily="34" charset="-128"/>
              <a:cs typeface="Amazon Ember" panose="020B0603020204020204" pitchFamily="34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 rot="2648021">
            <a:off x="7816772" y="-125294"/>
            <a:ext cx="2019768" cy="881743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ja-JP" sz="1600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kumimoji="1" lang="en-US" altLang="ja-JP" sz="16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ECS</a:t>
            </a:r>
          </a:p>
          <a:p>
            <a:pPr algn="ctr"/>
            <a:r>
              <a:rPr kumimoji="1" lang="ja-JP" altLang="en-US" sz="1600" b="1" dirty="0">
                <a:solidFill>
                  <a:schemeClr val="bg1"/>
                </a:solidFill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コンソール</a:t>
            </a:r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230" y="986318"/>
            <a:ext cx="4756500" cy="3978614"/>
          </a:xfrm>
          <a:prstGeom prst="rect">
            <a:avLst/>
          </a:prstGeom>
        </p:spPr>
      </p:pic>
      <p:sp>
        <p:nvSpPr>
          <p:cNvPr id="9" name="角丸四角形 8"/>
          <p:cNvSpPr/>
          <p:nvPr/>
        </p:nvSpPr>
        <p:spPr>
          <a:xfrm>
            <a:off x="4390221" y="1631004"/>
            <a:ext cx="1936238" cy="1521074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Meiryo" panose="020B0604030504040204" pitchFamily="34" charset="-128"/>
              <a:cs typeface="Amazon Ember" panose="020B0603020204020204" pitchFamily="34" charset="0"/>
            </a:endParaRPr>
          </a:p>
        </p:txBody>
      </p:sp>
      <p:cxnSp>
        <p:nvCxnSpPr>
          <p:cNvPr id="10" name="直線矢印コネクタ 9"/>
          <p:cNvCxnSpPr>
            <a:stCxn id="9" idx="2"/>
          </p:cNvCxnSpPr>
          <p:nvPr/>
        </p:nvCxnSpPr>
        <p:spPr>
          <a:xfrm>
            <a:off x="5358340" y="3152078"/>
            <a:ext cx="2345774" cy="13567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>
            <a:stCxn id="13" idx="3"/>
            <a:endCxn id="9" idx="1"/>
          </p:cNvCxnSpPr>
          <p:nvPr/>
        </p:nvCxnSpPr>
        <p:spPr>
          <a:xfrm>
            <a:off x="3092604" y="2247563"/>
            <a:ext cx="1297617" cy="1439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角丸四角形 5"/>
          <p:cNvSpPr/>
          <p:nvPr/>
        </p:nvSpPr>
        <p:spPr>
          <a:xfrm>
            <a:off x="337819" y="1324585"/>
            <a:ext cx="737061" cy="169032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Meiryo" panose="020B0604030504040204" pitchFamily="34" charset="-128"/>
              <a:cs typeface="Amazon Ember" panose="020B0603020204020204" pitchFamily="34" charset="0"/>
            </a:endParaRPr>
          </a:p>
        </p:txBody>
      </p:sp>
      <p:cxnSp>
        <p:nvCxnSpPr>
          <p:cNvPr id="18" name="直線矢印コネクタ 17"/>
          <p:cNvCxnSpPr>
            <a:cxnSpLocks/>
            <a:stCxn id="6" idx="2"/>
            <a:endCxn id="13" idx="1"/>
          </p:cNvCxnSpPr>
          <p:nvPr/>
        </p:nvCxnSpPr>
        <p:spPr>
          <a:xfrm>
            <a:off x="706350" y="1493617"/>
            <a:ext cx="1277837" cy="753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角丸四角形 12"/>
          <p:cNvSpPr/>
          <p:nvPr/>
        </p:nvSpPr>
        <p:spPr>
          <a:xfrm>
            <a:off x="1984187" y="2111449"/>
            <a:ext cx="1108417" cy="272228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Meiryo" panose="020B0604030504040204" pitchFamily="34" charset="-128"/>
              <a:cs typeface="Amazon Ember" panose="020B0603020204020204" pitchFamily="34" charset="0"/>
            </a:endParaRP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A73F7354-4425-B547-A2ED-4382A46D7DFE}"/>
              </a:ext>
            </a:extLst>
          </p:cNvPr>
          <p:cNvSpPr/>
          <p:nvPr/>
        </p:nvSpPr>
        <p:spPr>
          <a:xfrm>
            <a:off x="210205" y="655167"/>
            <a:ext cx="3142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Services &gt; ECS &gt; </a:t>
            </a:r>
            <a:r>
              <a:rPr kumimoji="1" lang="ja-JP" altLang="en-US" b="1" dirty="0"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クラスター</a:t>
            </a:r>
            <a:endParaRPr lang="en-US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9485" y="4584390"/>
            <a:ext cx="1211685" cy="472481"/>
          </a:xfrm>
          <a:prstGeom prst="rect">
            <a:avLst/>
          </a:prstGeom>
        </p:spPr>
      </p:pic>
      <p:sp>
        <p:nvSpPr>
          <p:cNvPr id="11" name="角丸四角形 10"/>
          <p:cNvSpPr/>
          <p:nvPr/>
        </p:nvSpPr>
        <p:spPr>
          <a:xfrm>
            <a:off x="7406858" y="4685270"/>
            <a:ext cx="1082937" cy="279662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Meiryo" panose="020B0604030504040204" pitchFamily="34" charset="-128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3098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88" y="1180979"/>
            <a:ext cx="4605964" cy="157708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Fargate</a:t>
            </a:r>
            <a:r>
              <a:rPr kumimoji="1" lang="ja-JP" altLang="en-US" dirty="0"/>
              <a:t>クラスター作成</a:t>
            </a:r>
            <a:r>
              <a:rPr kumimoji="1" lang="en-US" altLang="ja-JP" dirty="0"/>
              <a:t>(2)</a:t>
            </a:r>
            <a:endParaRPr kumimoji="1" lang="ja-JP" altLang="en-US" dirty="0"/>
          </a:p>
        </p:txBody>
      </p:sp>
      <p:sp>
        <p:nvSpPr>
          <p:cNvPr id="8" name="線吹き出し 1 (枠付き) 7"/>
          <p:cNvSpPr/>
          <p:nvPr/>
        </p:nvSpPr>
        <p:spPr>
          <a:xfrm>
            <a:off x="5610189" y="1013601"/>
            <a:ext cx="2851484" cy="772172"/>
          </a:xfrm>
          <a:prstGeom prst="borderCallout1">
            <a:avLst>
              <a:gd name="adj1" fmla="val 52107"/>
              <a:gd name="adj2" fmla="val -4205"/>
              <a:gd name="adj3" fmla="val 86166"/>
              <a:gd name="adj4" fmla="val -62132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クラスター名を指定</a:t>
            </a:r>
            <a:endParaRPr kumimoji="1" lang="en-US" altLang="ja-JP" sz="1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kumimoji="1" lang="en-US" altLang="ja-JP" sz="14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fargate</a:t>
            </a:r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-cluster)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942852"/>
            <a:ext cx="571550" cy="358171"/>
          </a:xfrm>
          <a:prstGeom prst="rect">
            <a:avLst/>
          </a:prstGeom>
        </p:spPr>
      </p:pic>
      <p:sp>
        <p:nvSpPr>
          <p:cNvPr id="10" name="角丸四角形 9"/>
          <p:cNvSpPr/>
          <p:nvPr/>
        </p:nvSpPr>
        <p:spPr>
          <a:xfrm>
            <a:off x="4572001" y="2985824"/>
            <a:ext cx="544152" cy="272228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95953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39" y="725455"/>
            <a:ext cx="8016693" cy="229632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Fargate</a:t>
            </a:r>
            <a:r>
              <a:rPr kumimoji="1" lang="ja-JP" altLang="en-US" dirty="0"/>
              <a:t>クラスターの確認</a:t>
            </a:r>
          </a:p>
        </p:txBody>
      </p:sp>
      <p:sp>
        <p:nvSpPr>
          <p:cNvPr id="7" name="角丸四角形 6"/>
          <p:cNvSpPr/>
          <p:nvPr/>
        </p:nvSpPr>
        <p:spPr>
          <a:xfrm>
            <a:off x="800968" y="1424778"/>
            <a:ext cx="1058312" cy="272228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330" y="1178407"/>
            <a:ext cx="5301006" cy="2471573"/>
          </a:xfrm>
          <a:prstGeom prst="rect">
            <a:avLst/>
          </a:prstGeom>
        </p:spPr>
      </p:pic>
      <p:cxnSp>
        <p:nvCxnSpPr>
          <p:cNvPr id="8" name="直線矢印コネクタ 7"/>
          <p:cNvCxnSpPr>
            <a:stCxn id="7" idx="3"/>
          </p:cNvCxnSpPr>
          <p:nvPr/>
        </p:nvCxnSpPr>
        <p:spPr>
          <a:xfrm>
            <a:off x="1859280" y="1560892"/>
            <a:ext cx="1807258" cy="304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角丸四角形 8"/>
          <p:cNvSpPr/>
          <p:nvPr/>
        </p:nvSpPr>
        <p:spPr>
          <a:xfrm>
            <a:off x="3695849" y="1140307"/>
            <a:ext cx="5349743" cy="2625577"/>
          </a:xfrm>
          <a:prstGeom prst="roundRect">
            <a:avLst>
              <a:gd name="adj" fmla="val 403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9143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96393" y="1969202"/>
            <a:ext cx="8663523" cy="1677888"/>
          </a:xfrm>
        </p:spPr>
        <p:txBody>
          <a:bodyPr/>
          <a:lstStyle/>
          <a:p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Cloud9</a:t>
            </a:r>
            <a:r>
              <a:rPr kumimoji="1"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での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Docker</a:t>
            </a:r>
            <a:r>
              <a:rPr kumimoji="1"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イメージ開発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/>
            </a:r>
            <a:b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ECR</a:t>
            </a:r>
            <a:r>
              <a:rPr kumimoji="1"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への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Push</a:t>
            </a:r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7530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137">
            <a:extLst>
              <a:ext uri="{FF2B5EF4-FFF2-40B4-BE49-F238E27FC236}">
                <a16:creationId xmlns:a16="http://schemas.microsoft.com/office/drawing/2014/main" id="{ECAD6521-B23F-EA48-883E-1E73D882D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35829" y="4271566"/>
            <a:ext cx="469900" cy="469900"/>
          </a:xfrm>
          <a:prstGeom prst="rect">
            <a:avLst/>
          </a:prstGeom>
        </p:spPr>
      </p:pic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5AF4EBC-6B0D-9647-81D9-F3C388CE1C87}"/>
              </a:ext>
            </a:extLst>
          </p:cNvPr>
          <p:cNvSpPr txBox="1"/>
          <p:nvPr/>
        </p:nvSpPr>
        <p:spPr>
          <a:xfrm>
            <a:off x="4416571" y="4335593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インスタンス</a:t>
            </a:r>
          </a:p>
        </p:txBody>
      </p:sp>
      <p:pic>
        <p:nvPicPr>
          <p:cNvPr id="11" name="Graphic 98">
            <a:extLst>
              <a:ext uri="{FF2B5EF4-FFF2-40B4-BE49-F238E27FC236}">
                <a16:creationId xmlns:a16="http://schemas.microsoft.com/office/drawing/2014/main" id="{DC0DBE9F-8FB7-4C49-B588-A81EE7A5F4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0572" y="3293793"/>
            <a:ext cx="379157" cy="355850"/>
          </a:xfrm>
          <a:prstGeom prst="rect">
            <a:avLst/>
          </a:prstGeom>
        </p:spPr>
      </p:pic>
      <p:pic>
        <p:nvPicPr>
          <p:cNvPr id="12" name="Graphic 98">
            <a:extLst>
              <a:ext uri="{FF2B5EF4-FFF2-40B4-BE49-F238E27FC236}">
                <a16:creationId xmlns:a16="http://schemas.microsoft.com/office/drawing/2014/main" id="{973C986D-4947-9047-83A5-8C78995523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75049" y="3293793"/>
            <a:ext cx="379157" cy="355850"/>
          </a:xfrm>
          <a:prstGeom prst="rect">
            <a:avLst/>
          </a:prstGeom>
        </p:spPr>
      </p:pic>
      <p:pic>
        <p:nvPicPr>
          <p:cNvPr id="13" name="Graphic 98">
            <a:extLst>
              <a:ext uri="{FF2B5EF4-FFF2-40B4-BE49-F238E27FC236}">
                <a16:creationId xmlns:a16="http://schemas.microsoft.com/office/drawing/2014/main" id="{97B32A7D-02F4-8A49-8D68-B4CA31EC8C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118626" y="3293793"/>
            <a:ext cx="379157" cy="355850"/>
          </a:xfrm>
          <a:prstGeom prst="rect">
            <a:avLst/>
          </a:prstGeom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8538188-33DB-E04A-A9C2-0545C26F0736}"/>
              </a:ext>
            </a:extLst>
          </p:cNvPr>
          <p:cNvSpPr txBox="1"/>
          <p:nvPr/>
        </p:nvSpPr>
        <p:spPr>
          <a:xfrm>
            <a:off x="4257424" y="362588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>
                <a:latin typeface="Amazon Ember" panose="020B0603020204020204" pitchFamily="34" charset="0"/>
                <a:ea typeface="Noto Sans CJK JP" panose="020B0500000000000000" pitchFamily="34" charset="-128"/>
                <a:cs typeface="Amazon Ember" panose="020B0603020204020204" pitchFamily="34" charset="0"/>
              </a:rPr>
              <a:t>コンテナ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A7EF1C0-C477-5146-B0B8-47B90692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ここまで作る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403BC8FE-2690-5F4E-9564-CF993AFF5067}"/>
              </a:ext>
            </a:extLst>
          </p:cNvPr>
          <p:cNvSpPr txBox="1"/>
          <p:nvPr/>
        </p:nvSpPr>
        <p:spPr>
          <a:xfrm>
            <a:off x="4664627" y="144039"/>
            <a:ext cx="2129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2.Cloud9</a:t>
            </a:r>
            <a:r>
              <a:rPr kumimoji="1" lang="ja-JP" altLang="en-US" sz="1400">
                <a:latin typeface="Amazon Ember" panose="020B0603020204020204" pitchFamily="34" charset="0"/>
                <a:ea typeface="Noto Sans CJK JP" panose="020B0500000000000000" pitchFamily="34" charset="-128"/>
                <a:cs typeface="Amazon Ember" panose="020B0603020204020204" pitchFamily="34" charset="0"/>
              </a:rPr>
              <a:t>の環境構築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l"/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3.</a:t>
            </a:r>
            <a:r>
              <a:rPr kumimoji="1" lang="ja-JP" altLang="en-US" sz="1400">
                <a:latin typeface="Amazon Ember" panose="020B0603020204020204" pitchFamily="34" charset="0"/>
                <a:ea typeface="Noto Sans CJK JP" panose="020B0500000000000000" pitchFamily="34" charset="-128"/>
                <a:cs typeface="Amazon Ember" panose="020B0603020204020204" pitchFamily="34" charset="0"/>
              </a:rPr>
              <a:t>コンテナイメージ作成</a:t>
            </a: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872FD4DD-A1F7-B047-A318-809328B254BD}"/>
              </a:ext>
            </a:extLst>
          </p:cNvPr>
          <p:cNvSpPr/>
          <p:nvPr/>
        </p:nvSpPr>
        <p:spPr>
          <a:xfrm>
            <a:off x="1742719" y="584726"/>
            <a:ext cx="6313715" cy="4354285"/>
          </a:xfrm>
          <a:prstGeom prst="rect">
            <a:avLst/>
          </a:prstGeom>
          <a:solidFill>
            <a:schemeClr val="bg1">
              <a:lumMod val="95000"/>
              <a:alpha val="83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cxnSp>
        <p:nvCxnSpPr>
          <p:cNvPr id="6" name="Straight Arrow Connector 132">
            <a:extLst>
              <a:ext uri="{FF2B5EF4-FFF2-40B4-BE49-F238E27FC236}">
                <a16:creationId xmlns:a16="http://schemas.microsoft.com/office/drawing/2014/main" id="{628727D2-850C-9E4D-8921-2D793ADE51CE}"/>
              </a:ext>
            </a:extLst>
          </p:cNvPr>
          <p:cNvCxnSpPr>
            <a:cxnSpLocks/>
            <a:stCxn id="14" idx="2"/>
            <a:endCxn id="11" idx="0"/>
          </p:cNvCxnSpPr>
          <p:nvPr/>
        </p:nvCxnSpPr>
        <p:spPr>
          <a:xfrm flipH="1">
            <a:off x="3990151" y="2920860"/>
            <a:ext cx="674477" cy="372933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Arrow Connector 142">
            <a:extLst>
              <a:ext uri="{FF2B5EF4-FFF2-40B4-BE49-F238E27FC236}">
                <a16:creationId xmlns:a16="http://schemas.microsoft.com/office/drawing/2014/main" id="{B7D6E080-AAAE-3443-81AE-437F42DFF9DD}"/>
              </a:ext>
            </a:extLst>
          </p:cNvPr>
          <p:cNvCxnSpPr>
            <a:cxnSpLocks/>
            <a:stCxn id="14" idx="2"/>
            <a:endCxn id="12" idx="0"/>
          </p:cNvCxnSpPr>
          <p:nvPr/>
        </p:nvCxnSpPr>
        <p:spPr>
          <a:xfrm>
            <a:off x="4664628" y="2920860"/>
            <a:ext cx="0" cy="372933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143">
            <a:extLst>
              <a:ext uri="{FF2B5EF4-FFF2-40B4-BE49-F238E27FC236}">
                <a16:creationId xmlns:a16="http://schemas.microsoft.com/office/drawing/2014/main" id="{8728DA76-E6A8-F641-B714-07753A668E3E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4664628" y="2920860"/>
            <a:ext cx="643577" cy="372933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TextBox 88">
            <a:extLst>
              <a:ext uri="{FF2B5EF4-FFF2-40B4-BE49-F238E27FC236}">
                <a16:creationId xmlns:a16="http://schemas.microsoft.com/office/drawing/2014/main" id="{91CF3A1C-A1D4-AA48-9C77-4A52EB7CEA94}"/>
              </a:ext>
            </a:extLst>
          </p:cNvPr>
          <p:cNvSpPr txBox="1"/>
          <p:nvPr/>
        </p:nvSpPr>
        <p:spPr>
          <a:xfrm>
            <a:off x="4878186" y="2320743"/>
            <a:ext cx="1428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Application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Load Balancer</a:t>
            </a:r>
          </a:p>
        </p:txBody>
      </p:sp>
      <p:sp>
        <p:nvSpPr>
          <p:cNvPr id="10" name="TextBox 63">
            <a:extLst>
              <a:ext uri="{FF2B5EF4-FFF2-40B4-BE49-F238E27FC236}">
                <a16:creationId xmlns:a16="http://schemas.microsoft.com/office/drawing/2014/main" id="{D0822BDD-83F6-FB49-867A-4D539CFDCC2D}"/>
              </a:ext>
            </a:extLst>
          </p:cNvPr>
          <p:cNvSpPr txBox="1"/>
          <p:nvPr/>
        </p:nvSpPr>
        <p:spPr>
          <a:xfrm>
            <a:off x="6197653" y="3053451"/>
            <a:ext cx="464404" cy="307777"/>
          </a:xfrm>
          <a:prstGeom prst="rect">
            <a:avLst/>
          </a:prstGeom>
          <a:noFill/>
        </p:spPr>
        <p:txBody>
          <a:bodyPr wrap="none" lIns="72000" rIns="7200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EC2</a:t>
            </a:r>
          </a:p>
        </p:txBody>
      </p:sp>
      <p:pic>
        <p:nvPicPr>
          <p:cNvPr id="14" name="Graphic 7">
            <a:extLst>
              <a:ext uri="{FF2B5EF4-FFF2-40B4-BE49-F238E27FC236}">
                <a16:creationId xmlns:a16="http://schemas.microsoft.com/office/drawing/2014/main" id="{5642159E-37C0-6949-B93D-2A77DB7311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356604" y="2304813"/>
            <a:ext cx="616047" cy="616047"/>
          </a:xfrm>
          <a:prstGeom prst="rect">
            <a:avLst/>
          </a:prstGeom>
        </p:spPr>
      </p:pic>
      <p:cxnSp>
        <p:nvCxnSpPr>
          <p:cNvPr id="16" name="Straight Arrow Connector 148">
            <a:extLst>
              <a:ext uri="{FF2B5EF4-FFF2-40B4-BE49-F238E27FC236}">
                <a16:creationId xmlns:a16="http://schemas.microsoft.com/office/drawing/2014/main" id="{D503C04B-673E-2045-8739-FDF66A563C06}"/>
              </a:ext>
            </a:extLst>
          </p:cNvPr>
          <p:cNvCxnSpPr>
            <a:cxnSpLocks/>
          </p:cNvCxnSpPr>
          <p:nvPr/>
        </p:nvCxnSpPr>
        <p:spPr>
          <a:xfrm>
            <a:off x="2896288" y="3486951"/>
            <a:ext cx="608964" cy="3547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2" name="Graphic 30">
            <a:extLst>
              <a:ext uri="{FF2B5EF4-FFF2-40B4-BE49-F238E27FC236}">
                <a16:creationId xmlns:a16="http://schemas.microsoft.com/office/drawing/2014/main" id="{3C6D03BF-9539-8542-A271-FF686D3180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249398" y="3163506"/>
            <a:ext cx="646890" cy="646890"/>
          </a:xfrm>
          <a:prstGeom prst="rect">
            <a:avLst/>
          </a:prstGeom>
        </p:spPr>
      </p:pic>
      <p:sp>
        <p:nvSpPr>
          <p:cNvPr id="21" name="TextBox 63">
            <a:extLst>
              <a:ext uri="{FF2B5EF4-FFF2-40B4-BE49-F238E27FC236}">
                <a16:creationId xmlns:a16="http://schemas.microsoft.com/office/drawing/2014/main" id="{26468534-21BB-584F-B228-2A4426B142E1}"/>
              </a:ext>
            </a:extLst>
          </p:cNvPr>
          <p:cNvSpPr txBox="1"/>
          <p:nvPr/>
        </p:nvSpPr>
        <p:spPr>
          <a:xfrm>
            <a:off x="2168720" y="3786082"/>
            <a:ext cx="825079" cy="523220"/>
          </a:xfrm>
          <a:prstGeom prst="rect">
            <a:avLst/>
          </a:prstGeom>
          <a:noFill/>
        </p:spPr>
        <p:txBody>
          <a:bodyPr wrap="none" lIns="72000" rIns="7200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ECS</a:t>
            </a:r>
          </a:p>
        </p:txBody>
      </p:sp>
      <p:cxnSp>
        <p:nvCxnSpPr>
          <p:cNvPr id="9" name="Straight Arrow Connector 153">
            <a:extLst>
              <a:ext uri="{FF2B5EF4-FFF2-40B4-BE49-F238E27FC236}">
                <a16:creationId xmlns:a16="http://schemas.microsoft.com/office/drawing/2014/main" id="{44F49914-7BC9-774C-80C2-B420243761C4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4664627" y="1302894"/>
            <a:ext cx="1" cy="1001919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Graphic 39">
            <a:extLst>
              <a:ext uri="{FF2B5EF4-FFF2-40B4-BE49-F238E27FC236}">
                <a16:creationId xmlns:a16="http://schemas.microsoft.com/office/drawing/2014/main" id="{072CB5F6-D207-9248-9C3E-4B428C967B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429677" y="730891"/>
            <a:ext cx="469900" cy="469900"/>
          </a:xfrm>
          <a:prstGeom prst="rect">
            <a:avLst/>
          </a:prstGeom>
        </p:spPr>
      </p:pic>
      <p:sp>
        <p:nvSpPr>
          <p:cNvPr id="19" name="TextBox 73">
            <a:extLst>
              <a:ext uri="{FF2B5EF4-FFF2-40B4-BE49-F238E27FC236}">
                <a16:creationId xmlns:a16="http://schemas.microsoft.com/office/drawing/2014/main" id="{78F345E2-2FD1-7346-A5F6-6849C88A4A5E}"/>
              </a:ext>
            </a:extLst>
          </p:cNvPr>
          <p:cNvSpPr txBox="1"/>
          <p:nvPr/>
        </p:nvSpPr>
        <p:spPr>
          <a:xfrm>
            <a:off x="5619989" y="733238"/>
            <a:ext cx="927104" cy="523220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Developer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on Cloud9</a:t>
            </a:r>
            <a:endParaRPr kumimoji="0" lang="en-US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20" name="Graphic 56">
            <a:extLst>
              <a:ext uri="{FF2B5EF4-FFF2-40B4-BE49-F238E27FC236}">
                <a16:creationId xmlns:a16="http://schemas.microsoft.com/office/drawing/2014/main" id="{1C510DA1-CD32-5C4B-8AF5-63AFAC39DA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969166" y="675224"/>
            <a:ext cx="581234" cy="581234"/>
          </a:xfrm>
          <a:prstGeom prst="rect">
            <a:avLst/>
          </a:prstGeom>
        </p:spPr>
      </p:pic>
      <p:cxnSp>
        <p:nvCxnSpPr>
          <p:cNvPr id="15" name="Elbow Connector 22">
            <a:extLst>
              <a:ext uri="{FF2B5EF4-FFF2-40B4-BE49-F238E27FC236}">
                <a16:creationId xmlns:a16="http://schemas.microsoft.com/office/drawing/2014/main" id="{0DE59B9B-A5E0-5E46-A15C-CA91CFE97B14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2932106" y="2190777"/>
            <a:ext cx="862336" cy="990239"/>
          </a:xfrm>
          <a:prstGeom prst="bentConnector2">
            <a:avLst/>
          </a:prstGeom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7">
            <a:extLst>
              <a:ext uri="{FF2B5EF4-FFF2-40B4-BE49-F238E27FC236}">
                <a16:creationId xmlns:a16="http://schemas.microsoft.com/office/drawing/2014/main" id="{0288ADA2-C79E-EC42-9828-1207D8A0665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2263717" y="1856582"/>
            <a:ext cx="668389" cy="668389"/>
          </a:xfrm>
          <a:prstGeom prst="rect">
            <a:avLst/>
          </a:prstGeom>
        </p:spPr>
      </p:pic>
      <p:sp>
        <p:nvSpPr>
          <p:cNvPr id="24" name="TextBox 69">
            <a:extLst>
              <a:ext uri="{FF2B5EF4-FFF2-40B4-BE49-F238E27FC236}">
                <a16:creationId xmlns:a16="http://schemas.microsoft.com/office/drawing/2014/main" id="{7B8E0695-4AC1-1B42-9633-6D2A85AC3A9C}"/>
              </a:ext>
            </a:extLst>
          </p:cNvPr>
          <p:cNvSpPr txBox="1"/>
          <p:nvPr/>
        </p:nvSpPr>
        <p:spPr>
          <a:xfrm>
            <a:off x="2041490" y="2500259"/>
            <a:ext cx="1051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ECR</a:t>
            </a:r>
          </a:p>
        </p:txBody>
      </p:sp>
      <p:cxnSp>
        <p:nvCxnSpPr>
          <p:cNvPr id="29" name="Elbow Connector 22">
            <a:extLst>
              <a:ext uri="{FF2B5EF4-FFF2-40B4-BE49-F238E27FC236}">
                <a16:creationId xmlns:a16="http://schemas.microsoft.com/office/drawing/2014/main" id="{65976051-EF65-6A43-B734-9072FAB0961A}"/>
              </a:ext>
            </a:extLst>
          </p:cNvPr>
          <p:cNvCxnSpPr>
            <a:cxnSpLocks/>
            <a:endCxn id="23" idx="0"/>
          </p:cNvCxnSpPr>
          <p:nvPr/>
        </p:nvCxnSpPr>
        <p:spPr>
          <a:xfrm rot="10800000" flipV="1">
            <a:off x="2597912" y="1012962"/>
            <a:ext cx="1735398" cy="843620"/>
          </a:xfrm>
          <a:prstGeom prst="bentConnector2">
            <a:avLst/>
          </a:prstGeom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222E669A-66FE-1346-8B7D-D6862FB1DF22}"/>
              </a:ext>
            </a:extLst>
          </p:cNvPr>
          <p:cNvSpPr txBox="1"/>
          <p:nvPr/>
        </p:nvSpPr>
        <p:spPr>
          <a:xfrm>
            <a:off x="2119592" y="687383"/>
            <a:ext cx="2364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4.</a:t>
            </a:r>
            <a:r>
              <a:rPr kumimoji="1" lang="ja-JP" altLang="en-US" sz="1400">
                <a:latin typeface="Amazon Ember" panose="020B0603020204020204" pitchFamily="34" charset="0"/>
                <a:ea typeface="Noto Sans CJK JP" panose="020B0500000000000000" pitchFamily="34" charset="-128"/>
                <a:cs typeface="Amazon Ember" panose="020B0603020204020204" pitchFamily="34" charset="0"/>
              </a:rPr>
              <a:t>コンテナイメージを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Push</a:t>
            </a:r>
            <a:endParaRPr kumimoji="1" lang="ja-JP" altLang="en-US" sz="1400">
              <a:latin typeface="Amazon Ember" panose="020B0603020204020204" pitchFamily="34" charset="0"/>
              <a:ea typeface="Noto Sans CJK JP" panose="020B0500000000000000" pitchFamily="34" charset="-128"/>
              <a:cs typeface="Amazon Ember" panose="020B0603020204020204" pitchFamily="34" charset="0"/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43E6E7EE-9B82-E347-9FCC-8517896F5791}"/>
              </a:ext>
            </a:extLst>
          </p:cNvPr>
          <p:cNvSpPr/>
          <p:nvPr/>
        </p:nvSpPr>
        <p:spPr>
          <a:xfrm>
            <a:off x="105862" y="2091994"/>
            <a:ext cx="2143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1.ECR</a:t>
            </a:r>
            <a:r>
              <a:rPr kumimoji="1" lang="ja-JP" altLang="en-US" sz="1400">
                <a:latin typeface="Amazon Ember" panose="020B0603020204020204" pitchFamily="34" charset="0"/>
                <a:cs typeface="Amazon Ember" panose="020B0603020204020204" pitchFamily="34" charset="0"/>
              </a:rPr>
              <a:t>のレポジトリを作成</a:t>
            </a:r>
            <a:endParaRPr lang="ja-JP" altLang="en-US" sz="140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2" name="Rounded Rectangle 90">
            <a:extLst>
              <a:ext uri="{FF2B5EF4-FFF2-40B4-BE49-F238E27FC236}">
                <a16:creationId xmlns:a16="http://schemas.microsoft.com/office/drawing/2014/main" id="{551C5199-20A6-7042-918A-093D7A627333}"/>
              </a:ext>
            </a:extLst>
          </p:cNvPr>
          <p:cNvSpPr/>
          <p:nvPr/>
        </p:nvSpPr>
        <p:spPr>
          <a:xfrm>
            <a:off x="3586904" y="3181015"/>
            <a:ext cx="2362692" cy="1629590"/>
          </a:xfrm>
          <a:prstGeom prst="roundRect">
            <a:avLst>
              <a:gd name="adj" fmla="val 7500"/>
            </a:avLst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oto Sans CJK JP" panose="020B0500000000000000" pitchFamily="34" charset="-128"/>
              <a:ea typeface="Noto Sans CJK JP" panose="020B0500000000000000" pitchFamily="34" charset="-128"/>
            </a:endParaRPr>
          </a:p>
        </p:txBody>
      </p:sp>
      <p:sp>
        <p:nvSpPr>
          <p:cNvPr id="38" name="Rectangle 16">
            <a:extLst>
              <a:ext uri="{FF2B5EF4-FFF2-40B4-BE49-F238E27FC236}">
                <a16:creationId xmlns:a16="http://schemas.microsoft.com/office/drawing/2014/main" id="{AC5E15C3-DD6E-8746-8596-48B1007695AE}"/>
              </a:ext>
            </a:extLst>
          </p:cNvPr>
          <p:cNvSpPr/>
          <p:nvPr/>
        </p:nvSpPr>
        <p:spPr>
          <a:xfrm>
            <a:off x="3929972" y="3884136"/>
            <a:ext cx="1762534" cy="381123"/>
          </a:xfrm>
          <a:prstGeom prst="rect">
            <a:avLst/>
          </a:prstGeom>
          <a:noFill/>
          <a:ln w="12700">
            <a:solidFill>
              <a:schemeClr val="accent5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76200" rIns="76200" bIns="38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33" dirty="0">
                <a:solidFill>
                  <a:schemeClr val="accent5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Capacity Provider</a:t>
            </a:r>
          </a:p>
        </p:txBody>
      </p:sp>
      <p:pic>
        <p:nvPicPr>
          <p:cNvPr id="17" name="Graphic 8">
            <a:extLst>
              <a:ext uri="{FF2B5EF4-FFF2-40B4-BE49-F238E27FC236}">
                <a16:creationId xmlns:a16="http://schemas.microsoft.com/office/drawing/2014/main" id="{F7796ACA-249B-FE42-8648-557F9F58427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5614841" y="2938615"/>
            <a:ext cx="559222" cy="559222"/>
          </a:xfrm>
          <a:prstGeom prst="rect">
            <a:avLst/>
          </a:prstGeom>
        </p:spPr>
      </p:pic>
      <p:pic>
        <p:nvPicPr>
          <p:cNvPr id="39" name="Graphic 7">
            <a:extLst>
              <a:ext uri="{FF2B5EF4-FFF2-40B4-BE49-F238E27FC236}">
                <a16:creationId xmlns:a16="http://schemas.microsoft.com/office/drawing/2014/main" id="{27BB20A9-1A8F-AF40-BE6B-99451E77EEB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5611068" y="2941483"/>
            <a:ext cx="559222" cy="559222"/>
          </a:xfrm>
          <a:prstGeom prst="rect">
            <a:avLst/>
          </a:prstGeom>
        </p:spPr>
      </p:pic>
      <p:pic>
        <p:nvPicPr>
          <p:cNvPr id="40" name="Graphic 7">
            <a:extLst>
              <a:ext uri="{FF2B5EF4-FFF2-40B4-BE49-F238E27FC236}">
                <a16:creationId xmlns:a16="http://schemas.microsoft.com/office/drawing/2014/main" id="{F8D94DA3-561D-1248-BD6B-DA35A5A7129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5616564" y="2947783"/>
            <a:ext cx="559222" cy="55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169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6CAA6-B6E5-7940-B622-8EEA5DF7A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ハンズオンの</a:t>
            </a:r>
            <a:r>
              <a:rPr lang="ja-JP" altLang="en-US" dirty="0"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手順</a:t>
            </a: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ADE62-7D11-C249-8E25-ECC4298A7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122" y="1055914"/>
            <a:ext cx="8803439" cy="3568839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VPC</a:t>
            </a:r>
            <a:r>
              <a:rPr lang="ja-JP" altLang="en-US" dirty="0"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作成</a:t>
            </a:r>
            <a:endParaRPr lang="en-US" altLang="ja-JP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AutoNum type="arabicPeriod"/>
            </a:pPr>
            <a:r>
              <a:rPr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ALB</a:t>
            </a:r>
            <a:r>
              <a:rPr lang="ja-JP" altLang="en-US" dirty="0"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作成</a:t>
            </a:r>
            <a:endParaRPr lang="en-US" altLang="ja-JP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AutoNum type="arabicPeriod"/>
            </a:pPr>
            <a:r>
              <a:rPr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ECS</a:t>
            </a:r>
            <a:r>
              <a:rPr lang="ja-JP" altLang="en-US" dirty="0"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クラスター作成</a:t>
            </a:r>
            <a:endParaRPr lang="en-US" altLang="ja-JP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AutoNum type="arabicPeriod"/>
            </a:pP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Docker</a:t>
            </a:r>
            <a:r>
              <a:rPr lang="ja-JP" altLang="en-US" dirty="0"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アプリ構築</a:t>
            </a:r>
            <a:endParaRPr lang="en-US" altLang="ja-JP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1200150" lvl="1" indent="-457200"/>
            <a:r>
              <a:rPr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ECR</a:t>
            </a:r>
            <a:r>
              <a:rPr lang="ja-JP" altLang="en-US" dirty="0"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リポジトリ作成</a:t>
            </a:r>
            <a:endParaRPr lang="en-US" altLang="ja-JP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1200150" lvl="1" indent="-457200"/>
            <a:r>
              <a:rPr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Cloud9</a:t>
            </a:r>
            <a:r>
              <a:rPr lang="ja-JP" altLang="en-US" dirty="0"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環境の構築</a:t>
            </a:r>
            <a:endParaRPr lang="en-US" altLang="ja-JP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AutoNum type="arabicPeriod"/>
            </a:pP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ECS</a:t>
            </a:r>
            <a:r>
              <a:rPr lang="ja-JP" altLang="en-US" dirty="0"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タスク定義・サービス</a:t>
            </a:r>
            <a:r>
              <a:rPr lang="ja-JP" altLang="en-US" dirty="0" smtClean="0"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作成</a:t>
            </a:r>
            <a:endParaRPr lang="en-US" altLang="ja-JP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42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652" y="1394688"/>
            <a:ext cx="7208882" cy="277662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ECR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リポジトリ作成</a:t>
            </a:r>
          </a:p>
        </p:txBody>
      </p:sp>
      <p:sp>
        <p:nvSpPr>
          <p:cNvPr id="12" name="正方形/長方形 11"/>
          <p:cNvSpPr/>
          <p:nvPr/>
        </p:nvSpPr>
        <p:spPr>
          <a:xfrm rot="2648021">
            <a:off x="7816772" y="-125294"/>
            <a:ext cx="2019768" cy="881743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ja-JP" sz="1600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kumimoji="1" lang="en-US" altLang="ja-JP" sz="16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ECR</a:t>
            </a:r>
          </a:p>
          <a:p>
            <a:pPr algn="ctr"/>
            <a:r>
              <a:rPr kumimoji="1" lang="ja-JP" altLang="en-US" sz="1600" b="1" dirty="0">
                <a:solidFill>
                  <a:schemeClr val="bg1"/>
                </a:solidFill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コンソール</a:t>
            </a:r>
          </a:p>
        </p:txBody>
      </p:sp>
      <p:sp>
        <p:nvSpPr>
          <p:cNvPr id="15" name="角丸四角形 14"/>
          <p:cNvSpPr/>
          <p:nvPr/>
        </p:nvSpPr>
        <p:spPr>
          <a:xfrm>
            <a:off x="5442070" y="2286991"/>
            <a:ext cx="824915" cy="330506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8C6E29-0761-0F4F-B9B7-799DBAC0235F}"/>
              </a:ext>
            </a:extLst>
          </p:cNvPr>
          <p:cNvSpPr/>
          <p:nvPr/>
        </p:nvSpPr>
        <p:spPr>
          <a:xfrm>
            <a:off x="188536" y="565525"/>
            <a:ext cx="20970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Services &gt; ECR </a:t>
            </a:r>
            <a:r>
              <a:rPr kumimoji="1" lang="ja-JP" altLang="en-US" b="1"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へ</a:t>
            </a:r>
            <a:r>
              <a:rPr kumimoji="1" lang="en-US" altLang="ja-JP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endParaRPr lang="en-US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777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67DA0F5-DD30-5A44-A075-8BD863321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981" y="1102256"/>
            <a:ext cx="6014686" cy="324321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ECR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リポジトリ作成</a:t>
            </a:r>
          </a:p>
        </p:txBody>
      </p:sp>
      <p:sp>
        <p:nvSpPr>
          <p:cNvPr id="14" name="角丸四角形 13"/>
          <p:cNvSpPr/>
          <p:nvPr/>
        </p:nvSpPr>
        <p:spPr>
          <a:xfrm>
            <a:off x="5612751" y="3996054"/>
            <a:ext cx="1526978" cy="336337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11" name="線吹き出し 1 (枠付き) 10"/>
          <p:cNvSpPr/>
          <p:nvPr/>
        </p:nvSpPr>
        <p:spPr>
          <a:xfrm>
            <a:off x="5689926" y="1222240"/>
            <a:ext cx="2399093" cy="517792"/>
          </a:xfrm>
          <a:prstGeom prst="borderCallout1">
            <a:avLst>
              <a:gd name="adj1" fmla="val 42154"/>
              <a:gd name="adj2" fmla="val -3741"/>
              <a:gd name="adj3" fmla="val 116052"/>
              <a:gd name="adj4" fmla="val -19911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任意のリポジトリ名を指定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0B2227-D1F2-E64A-AA05-90DC1381DB68}"/>
              </a:ext>
            </a:extLst>
          </p:cNvPr>
          <p:cNvSpPr/>
          <p:nvPr/>
        </p:nvSpPr>
        <p:spPr>
          <a:xfrm>
            <a:off x="4367960" y="2335197"/>
            <a:ext cx="612119" cy="196405"/>
          </a:xfrm>
          <a:prstGeom prst="rect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7AC837-4EE5-DA48-8E76-B462EC71AC61}"/>
              </a:ext>
            </a:extLst>
          </p:cNvPr>
          <p:cNvSpPr/>
          <p:nvPr/>
        </p:nvSpPr>
        <p:spPr>
          <a:xfrm>
            <a:off x="1094619" y="1858656"/>
            <a:ext cx="903514" cy="19027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2B54DE-B388-D34F-8F1B-5958AF99A4F3}"/>
              </a:ext>
            </a:extLst>
          </p:cNvPr>
          <p:cNvSpPr/>
          <p:nvPr/>
        </p:nvSpPr>
        <p:spPr>
          <a:xfrm>
            <a:off x="4572000" y="2013175"/>
            <a:ext cx="1396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php-sample</a:t>
            </a:r>
            <a:r>
              <a:rPr lang="en-US" sz="1400" i="1" u="sng" dirty="0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-xx</a:t>
            </a:r>
          </a:p>
        </p:txBody>
      </p:sp>
    </p:spTree>
    <p:extLst>
      <p:ext uri="{BB962C8B-B14F-4D97-AF65-F5344CB8AC3E}">
        <p14:creationId xmlns:p14="http://schemas.microsoft.com/office/powerpoint/2010/main" val="13305654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46B006C3-9F94-C947-8B6A-8EBF6B3055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075" y="623829"/>
            <a:ext cx="8396577" cy="121947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ECR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リポジトリ作成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82ACD8-CF21-9C46-BE44-BDA072DCDB01}"/>
              </a:ext>
            </a:extLst>
          </p:cNvPr>
          <p:cNvSpPr/>
          <p:nvPr/>
        </p:nvSpPr>
        <p:spPr>
          <a:xfrm>
            <a:off x="2841440" y="1422085"/>
            <a:ext cx="476093" cy="81763"/>
          </a:xfrm>
          <a:prstGeom prst="rect">
            <a:avLst/>
          </a:prstGeom>
          <a:solidFill>
            <a:srgbClr val="F8FDF7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" name="角丸四角形 13"/>
          <p:cNvSpPr/>
          <p:nvPr/>
        </p:nvSpPr>
        <p:spPr>
          <a:xfrm>
            <a:off x="5053976" y="701077"/>
            <a:ext cx="1287214" cy="194619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9D12C1-6B6C-A04E-A626-2472C454959D}"/>
              </a:ext>
            </a:extLst>
          </p:cNvPr>
          <p:cNvSpPr/>
          <p:nvPr/>
        </p:nvSpPr>
        <p:spPr>
          <a:xfrm>
            <a:off x="1692850" y="1653871"/>
            <a:ext cx="677371" cy="9541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989B45-44F2-FE40-B1EB-F777616E2CEC}"/>
              </a:ext>
            </a:extLst>
          </p:cNvPr>
          <p:cNvSpPr/>
          <p:nvPr/>
        </p:nvSpPr>
        <p:spPr>
          <a:xfrm>
            <a:off x="5393421" y="4464284"/>
            <a:ext cx="608325" cy="14721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896" y="1653871"/>
            <a:ext cx="5094754" cy="3424918"/>
          </a:xfrm>
          <a:prstGeom prst="rect">
            <a:avLst/>
          </a:prstGeom>
        </p:spPr>
      </p:pic>
      <p:sp>
        <p:nvSpPr>
          <p:cNvPr id="11" name="線吹き出し 1 (枠付き) 10"/>
          <p:cNvSpPr/>
          <p:nvPr/>
        </p:nvSpPr>
        <p:spPr>
          <a:xfrm>
            <a:off x="5949273" y="1078507"/>
            <a:ext cx="2399093" cy="768917"/>
          </a:xfrm>
          <a:prstGeom prst="borderCallout1">
            <a:avLst>
              <a:gd name="adj1" fmla="val 65078"/>
              <a:gd name="adj2" fmla="val -1904"/>
              <a:gd name="adj3" fmla="val 82200"/>
              <a:gd name="adj4" fmla="val -1666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これらのコマンドを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このあとの手順で利用する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（後で指示があります）</a:t>
            </a:r>
            <a:endParaRPr kumimoji="1" lang="ja-JP" altLang="en-US" sz="1400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9504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091185-EC06-1E44-B396-B3FE0CF66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Cloud9</a:t>
            </a:r>
            <a:r>
              <a:rPr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環境の構築</a:t>
            </a: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70C756-E40D-6E45-BA07-EBB10FC23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199" y="599118"/>
            <a:ext cx="6800735" cy="3949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007D75-ED52-324C-B236-9C9105CD2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307" y="1541024"/>
            <a:ext cx="6373815" cy="3097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線吹き出し 1 (枠付き) 10">
            <a:extLst>
              <a:ext uri="{FF2B5EF4-FFF2-40B4-BE49-F238E27FC236}">
                <a16:creationId xmlns:a16="http://schemas.microsoft.com/office/drawing/2014/main" id="{340F1E88-9927-1E40-B2F8-A0FDD948B377}"/>
              </a:ext>
            </a:extLst>
          </p:cNvPr>
          <p:cNvSpPr/>
          <p:nvPr/>
        </p:nvSpPr>
        <p:spPr>
          <a:xfrm>
            <a:off x="5647352" y="1432918"/>
            <a:ext cx="3219677" cy="434643"/>
          </a:xfrm>
          <a:prstGeom prst="borderCallout1">
            <a:avLst>
              <a:gd name="adj1" fmla="val 102480"/>
              <a:gd name="adj2" fmla="val 42973"/>
              <a:gd name="adj3" fmla="val 248900"/>
              <a:gd name="adj4" fmla="val 30655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[Create environment] 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をクリック</a:t>
            </a:r>
            <a:endParaRPr kumimoji="1" lang="ja-JP" altLang="en-US" sz="1400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8" name="正方形/長方形 13">
            <a:extLst>
              <a:ext uri="{FF2B5EF4-FFF2-40B4-BE49-F238E27FC236}">
                <a16:creationId xmlns:a16="http://schemas.microsoft.com/office/drawing/2014/main" id="{FC6D4321-AF3C-0346-A71E-573582A2F42C}"/>
              </a:ext>
            </a:extLst>
          </p:cNvPr>
          <p:cNvSpPr/>
          <p:nvPr/>
        </p:nvSpPr>
        <p:spPr>
          <a:xfrm rot="2648021">
            <a:off x="7816772" y="-125294"/>
            <a:ext cx="2019768" cy="881743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ja-JP" sz="1600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endParaRPr kumimoji="1" lang="en-US" altLang="ja-JP" sz="1600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kumimoji="1" lang="en-US" altLang="ja-JP" sz="16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Cloud9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F809241B-F9B3-C34A-9249-F9E179628240}"/>
              </a:ext>
            </a:extLst>
          </p:cNvPr>
          <p:cNvSpPr/>
          <p:nvPr/>
        </p:nvSpPr>
        <p:spPr>
          <a:xfrm>
            <a:off x="255199" y="490558"/>
            <a:ext cx="2443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Services &gt; Cloud9 </a:t>
            </a:r>
            <a:r>
              <a:rPr kumimoji="1" lang="ja-JP" altLang="en-US" b="1"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へ</a:t>
            </a:r>
            <a:r>
              <a:rPr kumimoji="1" lang="en-US" altLang="ja-JP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endParaRPr lang="en-US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6683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E1BAD-0780-E343-BCE4-2EE449DDE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Cloud9</a:t>
            </a:r>
            <a:r>
              <a:rPr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環境の構築</a:t>
            </a: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3" name="コンテンツ プレースホルダー 12">
            <a:extLst>
              <a:ext uri="{FF2B5EF4-FFF2-40B4-BE49-F238E27FC236}">
                <a16:creationId xmlns:a16="http://schemas.microsoft.com/office/drawing/2014/main" id="{83722282-DDEF-3742-ABD5-05C8031C2D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9696" y="1193800"/>
            <a:ext cx="4019482" cy="39497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8EDC1A-2D7B-D242-A702-E0ADE5A2E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804" y="604682"/>
            <a:ext cx="4882323" cy="30992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線吹き出し 1 (枠付き) 10">
            <a:extLst>
              <a:ext uri="{FF2B5EF4-FFF2-40B4-BE49-F238E27FC236}">
                <a16:creationId xmlns:a16="http://schemas.microsoft.com/office/drawing/2014/main" id="{08BA3597-5BF7-1B44-8239-9B11C0CE77E0}"/>
              </a:ext>
            </a:extLst>
          </p:cNvPr>
          <p:cNvSpPr/>
          <p:nvPr/>
        </p:nvSpPr>
        <p:spPr>
          <a:xfrm>
            <a:off x="2320814" y="657274"/>
            <a:ext cx="2374490" cy="434643"/>
          </a:xfrm>
          <a:prstGeom prst="borderCallout1">
            <a:avLst>
              <a:gd name="adj1" fmla="val 102480"/>
              <a:gd name="adj2" fmla="val 42973"/>
              <a:gd name="adj3" fmla="val 258785"/>
              <a:gd name="adj4" fmla="val 22675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“</a:t>
            </a:r>
            <a:r>
              <a:rPr kumimoji="1" lang="en-US" altLang="ja-JP" sz="1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handson</a:t>
            </a:r>
            <a:r>
              <a:rPr kumimoji="1" lang="en-US" altLang="ja-JP" sz="1400" i="1" dirty="0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-xx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”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を入力</a:t>
            </a:r>
          </a:p>
        </p:txBody>
      </p:sp>
      <p:sp>
        <p:nvSpPr>
          <p:cNvPr id="6" name="線吹き出し 1 (枠付き) 10">
            <a:extLst>
              <a:ext uri="{FF2B5EF4-FFF2-40B4-BE49-F238E27FC236}">
                <a16:creationId xmlns:a16="http://schemas.microsoft.com/office/drawing/2014/main" id="{BB1010A1-7B12-4846-9AAD-27F12BD9879C}"/>
              </a:ext>
            </a:extLst>
          </p:cNvPr>
          <p:cNvSpPr/>
          <p:nvPr/>
        </p:nvSpPr>
        <p:spPr>
          <a:xfrm>
            <a:off x="456981" y="2524121"/>
            <a:ext cx="3219677" cy="434643"/>
          </a:xfrm>
          <a:prstGeom prst="borderCallout1">
            <a:avLst>
              <a:gd name="adj1" fmla="val 102480"/>
              <a:gd name="adj2" fmla="val 42973"/>
              <a:gd name="adj3" fmla="val 192617"/>
              <a:gd name="adj4" fmla="val 113144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[Next step]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をクリック</a:t>
            </a:r>
            <a:endParaRPr kumimoji="1" lang="ja-JP" altLang="en-US" sz="1400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8" name="線吹き出し 1 (枠付き) 10">
            <a:extLst>
              <a:ext uri="{FF2B5EF4-FFF2-40B4-BE49-F238E27FC236}">
                <a16:creationId xmlns:a16="http://schemas.microsoft.com/office/drawing/2014/main" id="{64F73285-9177-5547-85B7-D050DF4840C1}"/>
              </a:ext>
            </a:extLst>
          </p:cNvPr>
          <p:cNvSpPr/>
          <p:nvPr/>
        </p:nvSpPr>
        <p:spPr>
          <a:xfrm>
            <a:off x="1179872" y="3873935"/>
            <a:ext cx="3950718" cy="434643"/>
          </a:xfrm>
          <a:prstGeom prst="borderCallout1">
            <a:avLst>
              <a:gd name="adj1" fmla="val 102480"/>
              <a:gd name="adj2" fmla="val 42973"/>
              <a:gd name="adj3" fmla="val 25093"/>
              <a:gd name="adj4" fmla="val 12771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手順の次ページ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で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[Network settings]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を設定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30D720-25AA-584A-80C9-B07A11605CE2}"/>
              </a:ext>
            </a:extLst>
          </p:cNvPr>
          <p:cNvSpPr/>
          <p:nvPr/>
        </p:nvSpPr>
        <p:spPr>
          <a:xfrm>
            <a:off x="6215668" y="1836881"/>
            <a:ext cx="2564091" cy="10556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線吹き出し 1 (枠付き) 10">
            <a:extLst>
              <a:ext uri="{FF2B5EF4-FFF2-40B4-BE49-F238E27FC236}">
                <a16:creationId xmlns:a16="http://schemas.microsoft.com/office/drawing/2014/main" id="{DC6054AE-A4F4-E347-9093-89466F41C912}"/>
              </a:ext>
            </a:extLst>
          </p:cNvPr>
          <p:cNvSpPr/>
          <p:nvPr/>
        </p:nvSpPr>
        <p:spPr>
          <a:xfrm>
            <a:off x="6755850" y="173227"/>
            <a:ext cx="2275515" cy="1145078"/>
          </a:xfrm>
          <a:prstGeom prst="borderCallout1">
            <a:avLst>
              <a:gd name="adj1" fmla="val 103800"/>
              <a:gd name="adj2" fmla="val 15409"/>
              <a:gd name="adj3" fmla="val 145815"/>
              <a:gd name="adj4" fmla="val -565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※ docker build 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時などでメモリが不足することがあるので、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t3.small 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以上が望ましい</a:t>
            </a:r>
            <a:r>
              <a:rPr kumimoji="1" lang="ja-JP" altLang="en-US" sz="1400" dirty="0" smtClean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。</a:t>
            </a:r>
            <a:endParaRPr kumimoji="1" lang="ja-JP" altLang="en-US" sz="1400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5619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B47C2-D39F-1943-9778-8358FFDD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Cloud9</a:t>
            </a:r>
            <a:r>
              <a:rPr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環境の構築</a:t>
            </a: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E1D374-24A4-DB4B-9666-B2D6CA5E3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13" y="1101944"/>
            <a:ext cx="5161935" cy="21057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線吹き出し 1 (枠付き) 10">
            <a:extLst>
              <a:ext uri="{FF2B5EF4-FFF2-40B4-BE49-F238E27FC236}">
                <a16:creationId xmlns:a16="http://schemas.microsoft.com/office/drawing/2014/main" id="{6109270E-6D38-F54B-AD4A-93102994DC24}"/>
              </a:ext>
            </a:extLst>
          </p:cNvPr>
          <p:cNvSpPr/>
          <p:nvPr/>
        </p:nvSpPr>
        <p:spPr>
          <a:xfrm>
            <a:off x="1829339" y="1024718"/>
            <a:ext cx="3219677" cy="434643"/>
          </a:xfrm>
          <a:prstGeom prst="borderCallout1">
            <a:avLst>
              <a:gd name="adj1" fmla="val 102480"/>
              <a:gd name="adj2" fmla="val 42973"/>
              <a:gd name="adj3" fmla="val 145112"/>
              <a:gd name="adj4" fmla="val -1420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ハンズオンで作成した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VPC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を選択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kumimoji="1" lang="en-US" altLang="ja-JP" sz="11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(Services -&gt; VPC </a:t>
            </a:r>
            <a:r>
              <a:rPr kumimoji="1" lang="ja-JP" altLang="en-US" sz="11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で確認</a:t>
            </a:r>
            <a:r>
              <a:rPr kumimoji="1" lang="en-US" altLang="ja-JP" sz="11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)</a:t>
            </a:r>
          </a:p>
        </p:txBody>
      </p:sp>
      <p:sp>
        <p:nvSpPr>
          <p:cNvPr id="6" name="線吹き出し 1 (枠付き) 10">
            <a:extLst>
              <a:ext uri="{FF2B5EF4-FFF2-40B4-BE49-F238E27FC236}">
                <a16:creationId xmlns:a16="http://schemas.microsoft.com/office/drawing/2014/main" id="{4A99E1CB-3ADA-0D49-809A-3DA49B0761E1}"/>
              </a:ext>
            </a:extLst>
          </p:cNvPr>
          <p:cNvSpPr/>
          <p:nvPr/>
        </p:nvSpPr>
        <p:spPr>
          <a:xfrm>
            <a:off x="110613" y="3038259"/>
            <a:ext cx="3219677" cy="582961"/>
          </a:xfrm>
          <a:prstGeom prst="borderCallout1">
            <a:avLst>
              <a:gd name="adj1" fmla="val 544"/>
              <a:gd name="adj2" fmla="val 66742"/>
              <a:gd name="adj3" fmla="val -71004"/>
              <a:gd name="adj4" fmla="val 62878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Public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subnet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のいずれかを選択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kumimoji="1" lang="en-US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(Services -&gt; VPC -&gt; Subnet</a:t>
            </a:r>
            <a:r>
              <a:rPr kumimoji="1" lang="ja-JP" altLang="en-US" sz="12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で確認</a:t>
            </a:r>
            <a:r>
              <a:rPr kumimoji="1" lang="en-US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)</a:t>
            </a:r>
            <a:endParaRPr kumimoji="1" lang="ja-JP" altLang="en-US" sz="1200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7" name="線吹き出し 1 (枠付き) 10">
            <a:extLst>
              <a:ext uri="{FF2B5EF4-FFF2-40B4-BE49-F238E27FC236}">
                <a16:creationId xmlns:a16="http://schemas.microsoft.com/office/drawing/2014/main" id="{DF71997D-57F8-F34F-94BC-B4FE6B796103}"/>
              </a:ext>
            </a:extLst>
          </p:cNvPr>
          <p:cNvSpPr/>
          <p:nvPr/>
        </p:nvSpPr>
        <p:spPr>
          <a:xfrm>
            <a:off x="2780185" y="3731648"/>
            <a:ext cx="2115561" cy="434643"/>
          </a:xfrm>
          <a:prstGeom prst="borderCallout1">
            <a:avLst>
              <a:gd name="adj1" fmla="val 102480"/>
              <a:gd name="adj2" fmla="val 42973"/>
              <a:gd name="adj3" fmla="val -122426"/>
              <a:gd name="adj4" fmla="val 98691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[Next step]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をクリック</a:t>
            </a:r>
            <a:endParaRPr kumimoji="1" lang="ja-JP" altLang="en-US" sz="1400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CCA62A6-98C3-9A41-A568-F659352244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02286" y="619315"/>
            <a:ext cx="3941714" cy="45241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線吹き出し 1 (枠付き) 10">
            <a:extLst>
              <a:ext uri="{FF2B5EF4-FFF2-40B4-BE49-F238E27FC236}">
                <a16:creationId xmlns:a16="http://schemas.microsoft.com/office/drawing/2014/main" id="{35281545-03A2-6B4C-B8B0-010254AD205F}"/>
              </a:ext>
            </a:extLst>
          </p:cNvPr>
          <p:cNvSpPr/>
          <p:nvPr/>
        </p:nvSpPr>
        <p:spPr>
          <a:xfrm>
            <a:off x="5810864" y="2799215"/>
            <a:ext cx="3086611" cy="434643"/>
          </a:xfrm>
          <a:prstGeom prst="borderCallout1">
            <a:avLst>
              <a:gd name="adj1" fmla="val 102480"/>
              <a:gd name="adj2" fmla="val 42973"/>
              <a:gd name="adj3" fmla="val 467465"/>
              <a:gd name="adj4" fmla="val 79493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[Create environment] 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をクリック</a:t>
            </a:r>
            <a:endParaRPr kumimoji="1" lang="ja-JP" altLang="en-US" sz="1400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10" name="5-Point Star 9">
            <a:extLst>
              <a:ext uri="{FF2B5EF4-FFF2-40B4-BE49-F238E27FC236}">
                <a16:creationId xmlns:a16="http://schemas.microsoft.com/office/drawing/2014/main" id="{F6E22E6B-FAC3-F340-8062-CC307537AD8E}"/>
              </a:ext>
            </a:extLst>
          </p:cNvPr>
          <p:cNvSpPr/>
          <p:nvPr/>
        </p:nvSpPr>
        <p:spPr>
          <a:xfrm>
            <a:off x="0" y="2752003"/>
            <a:ext cx="301340" cy="282351"/>
          </a:xfrm>
          <a:prstGeom prst="star5">
            <a:avLst>
              <a:gd name="adj" fmla="val 26072"/>
              <a:gd name="hf" fmla="val 105146"/>
              <a:gd name="vf" fmla="val 1105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E1391C-88EC-E444-A6F8-A1CD9A019B02}"/>
              </a:ext>
            </a:extLst>
          </p:cNvPr>
          <p:cNvSpPr txBox="1"/>
          <p:nvPr/>
        </p:nvSpPr>
        <p:spPr>
          <a:xfrm>
            <a:off x="232521" y="2811033"/>
            <a:ext cx="8579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50">
                <a:solidFill>
                  <a:srgbClr val="00B0F0"/>
                </a:solidFill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ここに注意</a:t>
            </a:r>
            <a:endParaRPr lang="en-US" sz="1050" dirty="0">
              <a:solidFill>
                <a:srgbClr val="00B0F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6354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86B64-BEE2-D947-BB48-AB8D96D52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Dockerfile</a:t>
            </a:r>
            <a:r>
              <a:rPr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の作成</a:t>
            </a: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A35BBE-A944-8F46-8FCF-D2A3ED5B30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002" y="675224"/>
            <a:ext cx="3606468" cy="26562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線吹き出し 1 (枠付き) 10">
            <a:extLst>
              <a:ext uri="{FF2B5EF4-FFF2-40B4-BE49-F238E27FC236}">
                <a16:creationId xmlns:a16="http://schemas.microsoft.com/office/drawing/2014/main" id="{83D731BE-DA92-1D4D-95D1-D20BD3293E97}"/>
              </a:ext>
            </a:extLst>
          </p:cNvPr>
          <p:cNvSpPr/>
          <p:nvPr/>
        </p:nvSpPr>
        <p:spPr>
          <a:xfrm>
            <a:off x="2577484" y="866563"/>
            <a:ext cx="3219677" cy="434643"/>
          </a:xfrm>
          <a:prstGeom prst="borderCallout1">
            <a:avLst>
              <a:gd name="adj1" fmla="val 102480"/>
              <a:gd name="adj2" fmla="val 42973"/>
              <a:gd name="adj3" fmla="val 34773"/>
              <a:gd name="adj4" fmla="val -17178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[File]-[New File]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を選択</a:t>
            </a:r>
            <a:endParaRPr kumimoji="1" lang="ja-JP" altLang="en-US" sz="1400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D8FF0D-7761-1144-88D0-A87D4FC9C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33" y="1492545"/>
            <a:ext cx="5454228" cy="21816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3E34C5-102C-9948-81D4-AB038B1F8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913" y="2298480"/>
            <a:ext cx="3626223" cy="27153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線吹き出し 1 (枠付き) 10">
            <a:extLst>
              <a:ext uri="{FF2B5EF4-FFF2-40B4-BE49-F238E27FC236}">
                <a16:creationId xmlns:a16="http://schemas.microsoft.com/office/drawing/2014/main" id="{6AB653A6-D525-2547-90E7-B18C5B92EF88}"/>
              </a:ext>
            </a:extLst>
          </p:cNvPr>
          <p:cNvSpPr/>
          <p:nvPr/>
        </p:nvSpPr>
        <p:spPr>
          <a:xfrm>
            <a:off x="2899963" y="1863837"/>
            <a:ext cx="3219677" cy="434643"/>
          </a:xfrm>
          <a:prstGeom prst="borderCallout1">
            <a:avLst>
              <a:gd name="adj1" fmla="val 102480"/>
              <a:gd name="adj2" fmla="val 42973"/>
              <a:gd name="adj3" fmla="val 312827"/>
              <a:gd name="adj4" fmla="val 1618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[File]-[Save As...]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を選択</a:t>
            </a:r>
            <a:endParaRPr kumimoji="1" lang="ja-JP" altLang="en-US" sz="1400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141CDA-31A2-8447-96C8-E0DE78FE3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5943" y="2611490"/>
            <a:ext cx="3477613" cy="24393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線吹き出し 1 (枠付き) 10">
            <a:extLst>
              <a:ext uri="{FF2B5EF4-FFF2-40B4-BE49-F238E27FC236}">
                <a16:creationId xmlns:a16="http://schemas.microsoft.com/office/drawing/2014/main" id="{4F047BF2-3352-9C4F-ACEC-36437BD3EB2C}"/>
              </a:ext>
            </a:extLst>
          </p:cNvPr>
          <p:cNvSpPr/>
          <p:nvPr/>
        </p:nvSpPr>
        <p:spPr>
          <a:xfrm>
            <a:off x="5797161" y="2244172"/>
            <a:ext cx="3219677" cy="434643"/>
          </a:xfrm>
          <a:prstGeom prst="borderCallout1">
            <a:avLst>
              <a:gd name="adj1" fmla="val 102480"/>
              <a:gd name="adj2" fmla="val 42973"/>
              <a:gd name="adj3" fmla="val 149525"/>
              <a:gd name="adj4" fmla="val 2881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ファイル名に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”</a:t>
            </a:r>
            <a:r>
              <a:rPr kumimoji="1" lang="en-US" altLang="ja-JP" sz="1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Dockerfile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”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を入力</a:t>
            </a:r>
            <a:endParaRPr kumimoji="1" lang="ja-JP" altLang="en-US" sz="1400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11" name="線吹き出し 1 (枠付き) 10">
            <a:extLst>
              <a:ext uri="{FF2B5EF4-FFF2-40B4-BE49-F238E27FC236}">
                <a16:creationId xmlns:a16="http://schemas.microsoft.com/office/drawing/2014/main" id="{A3A9AD12-387A-914A-9753-CDF32EBB07DA}"/>
              </a:ext>
            </a:extLst>
          </p:cNvPr>
          <p:cNvSpPr/>
          <p:nvPr/>
        </p:nvSpPr>
        <p:spPr>
          <a:xfrm>
            <a:off x="6109424" y="3813120"/>
            <a:ext cx="1962742" cy="434643"/>
          </a:xfrm>
          <a:prstGeom prst="borderCallout1">
            <a:avLst>
              <a:gd name="adj1" fmla="val 102480"/>
              <a:gd name="adj2" fmla="val 42973"/>
              <a:gd name="adj3" fmla="val 201016"/>
              <a:gd name="adj4" fmla="val 37041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[Save]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をクリック</a:t>
            </a:r>
            <a:endParaRPr kumimoji="1" lang="ja-JP" altLang="en-US" sz="1400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7706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線吹き出し 1 (枠付き) 12"/>
          <p:cNvSpPr/>
          <p:nvPr/>
        </p:nvSpPr>
        <p:spPr>
          <a:xfrm>
            <a:off x="5607438" y="2147808"/>
            <a:ext cx="3329307" cy="892770"/>
          </a:xfrm>
          <a:prstGeom prst="borderCallout1">
            <a:avLst>
              <a:gd name="adj1" fmla="val 1219"/>
              <a:gd name="adj2" fmla="val -2822"/>
              <a:gd name="adj3" fmla="val -78394"/>
              <a:gd name="adj4" fmla="val -69249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これにより、ローカル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の</a:t>
            </a:r>
            <a:r>
              <a:rPr kumimoji="1" lang="en-US" altLang="ja-JP" sz="1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src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ディレクトリ配下がコンテナ内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の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</a:t>
            </a:r>
            <a:r>
              <a:rPr kumimoji="1" lang="en-US" altLang="ja-JP" sz="1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var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/www/html</a:t>
            </a:r>
          </a:p>
          <a:p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ディレクトリ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にコピーされます</a:t>
            </a:r>
            <a:endParaRPr lang="ja-JP" altLang="en-US" sz="14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6757" y="721599"/>
            <a:ext cx="8619988" cy="751851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kumimoji="1" lang="ja-JP" altLang="en-US" sz="1800" dirty="0">
                <a:latin typeface="Amazon Ember" panose="020B0603020204020204" pitchFamily="34" charset="0"/>
                <a:cs typeface="Amazon Ember" panose="020B0603020204020204" pitchFamily="34" charset="0"/>
              </a:rPr>
              <a:t>前ページで作成した</a:t>
            </a:r>
            <a:r>
              <a:rPr kumimoji="1" lang="en-US" altLang="ja-JP" sz="18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Dockerfile</a:t>
            </a:r>
            <a:r>
              <a:rPr kumimoji="1" lang="ja-JP" altLang="en-US" sz="1800" dirty="0">
                <a:latin typeface="Amazon Ember" panose="020B0603020204020204" pitchFamily="34" charset="0"/>
                <a:cs typeface="Amazon Ember" panose="020B0603020204020204" pitchFamily="34" charset="0"/>
              </a:rPr>
              <a:t>に以下の内容を入力して保存</a:t>
            </a:r>
            <a:r>
              <a:rPr kumimoji="1" lang="en-US" altLang="ja-JP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/>
            </a:r>
            <a:br>
              <a:rPr kumimoji="1" lang="en-US" altLang="ja-JP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endParaRPr kumimoji="1" lang="en-US" altLang="ja-JP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endParaRPr kumimoji="1" lang="en-US" altLang="ja-JP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endParaRPr lang="en-US" altLang="ja-JP" sz="1200" b="1" dirty="0" smtClean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endParaRPr lang="en-US" altLang="ja-JP" sz="1200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US" altLang="ja-JP" sz="1200" b="1" dirty="0" smtClean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※ </a:t>
            </a:r>
            <a:r>
              <a:rPr lang="en-US" altLang="ja-JP" sz="12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https://github.com/harunobukameda/AWS-Fargate-for-Amazon-ECS</a:t>
            </a:r>
            <a:endParaRPr lang="en-US" altLang="ja-JP" sz="1200" b="1" dirty="0" smtClean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US" altLang="ja-JP" sz="1200" b="1" dirty="0" smtClean="0">
                <a:latin typeface="Amazon Ember" panose="020B0603020204020204" pitchFamily="34" charset="0"/>
                <a:cs typeface="Amazon Ember" panose="020B0603020204020204" pitchFamily="34" charset="0"/>
              </a:rPr>
              <a:t>	</a:t>
            </a:r>
            <a:r>
              <a:rPr lang="ja-JP" altLang="en-US" sz="1200" b="1" dirty="0" smtClean="0">
                <a:latin typeface="Amazon Ember" panose="020B0603020204020204" pitchFamily="34" charset="0"/>
                <a:cs typeface="Amazon Ember" panose="020B0603020204020204" pitchFamily="34" charset="0"/>
              </a:rPr>
              <a:t>上記</a:t>
            </a:r>
            <a:r>
              <a:rPr lang="ja-JP" altLang="en-US" sz="1200" b="1" dirty="0">
                <a:latin typeface="Amazon Ember" panose="020B0603020204020204" pitchFamily="34" charset="0"/>
                <a:cs typeface="Amazon Ember" panose="020B0603020204020204" pitchFamily="34" charset="0"/>
              </a:rPr>
              <a:t>のコードを置いているので、</a:t>
            </a:r>
            <a:r>
              <a:rPr lang="en-US" altLang="ja-JP" sz="12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/>
            </a:r>
            <a:br>
              <a:rPr lang="en-US" altLang="ja-JP" sz="12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altLang="ja-JP" sz="1200" b="1" dirty="0" smtClean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	</a:t>
            </a:r>
            <a:r>
              <a:rPr lang="ja-JP" altLang="en-US" sz="1200" b="1" dirty="0" smtClean="0">
                <a:latin typeface="Amazon Ember" panose="020B0603020204020204" pitchFamily="34" charset="0"/>
                <a:cs typeface="Amazon Ember" panose="020B0603020204020204" pitchFamily="34" charset="0"/>
              </a:rPr>
              <a:t>そちら</a:t>
            </a:r>
            <a:r>
              <a:rPr lang="ja-JP" altLang="en-US" sz="1200" b="1" dirty="0">
                <a:latin typeface="Amazon Ember" panose="020B0603020204020204" pitchFamily="34" charset="0"/>
                <a:cs typeface="Amazon Ember" panose="020B0603020204020204" pitchFamily="34" charset="0"/>
              </a:rPr>
              <a:t>をコピペして頂いて構いません</a:t>
            </a:r>
            <a:endParaRPr kumimoji="1" lang="en-US" altLang="ja-JP" sz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endParaRPr kumimoji="1" lang="en-US" altLang="ja-JP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endParaRPr kumimoji="1" lang="en-US" altLang="ja-JP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endParaRPr kumimoji="1" lang="en-US" altLang="ja-JP" sz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858947" y="1082767"/>
            <a:ext cx="3038478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de-DE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FROM php:7.0-apache</a:t>
            </a:r>
          </a:p>
          <a:p>
            <a:r>
              <a:rPr lang="de-DE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COPY </a:t>
            </a:r>
            <a:r>
              <a:rPr lang="de-DE" altLang="ja-JP" sz="12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src</a:t>
            </a:r>
            <a:r>
              <a:rPr lang="de-DE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 /</a:t>
            </a:r>
            <a:r>
              <a:rPr lang="de-DE" altLang="ja-JP" sz="12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var</a:t>
            </a:r>
            <a:r>
              <a:rPr lang="de-DE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</a:t>
            </a:r>
            <a:r>
              <a:rPr lang="de-DE" altLang="ja-JP" sz="12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www</a:t>
            </a:r>
            <a:r>
              <a:rPr lang="de-DE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</a:t>
            </a:r>
            <a:r>
              <a:rPr lang="de-DE" altLang="ja-JP" sz="12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html</a:t>
            </a:r>
            <a:r>
              <a:rPr lang="de-DE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Dockerfile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作成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(PHP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サンプルアプリ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)</a:t>
            </a:r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1" name="線吹き出し 1 (枠付き) 10"/>
          <p:cNvSpPr/>
          <p:nvPr/>
        </p:nvSpPr>
        <p:spPr>
          <a:xfrm>
            <a:off x="5607438" y="1088770"/>
            <a:ext cx="3329307" cy="953785"/>
          </a:xfrm>
          <a:prstGeom prst="borderCallout1">
            <a:avLst>
              <a:gd name="adj1" fmla="val 19729"/>
              <a:gd name="adj2" fmla="val -2822"/>
              <a:gd name="adj3" fmla="val 15488"/>
              <a:gd name="adj4" fmla="val -68204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これにより、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Docker Hub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の公式イメージから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PHP/apache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の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Docker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イメージが取得されます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ja-JP" altLang="en-US" sz="1400" dirty="0">
                <a:latin typeface="Amazon Ember" panose="020B0603020204020204" pitchFamily="34" charset="0"/>
                <a:cs typeface="Amazon Ember" panose="020B0603020204020204" pitchFamily="34" charset="0"/>
              </a:rPr>
              <a:t>https://hub.docker.com/_/php/</a:t>
            </a:r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9B0B2A50-5E8F-DA4A-B7B7-238D2304F67F}"/>
              </a:ext>
            </a:extLst>
          </p:cNvPr>
          <p:cNvSpPr txBox="1">
            <a:spLocks/>
          </p:cNvSpPr>
          <p:nvPr/>
        </p:nvSpPr>
        <p:spPr>
          <a:xfrm>
            <a:off x="316757" y="2833329"/>
            <a:ext cx="8619988" cy="7518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rgbClr val="4D4D4C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4D4D4C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D4D4C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4D4D4C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4D4D4C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2.  </a:t>
            </a:r>
            <a:r>
              <a:rPr kumimoji="1" lang="en-US" altLang="ja-JP" sz="18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src</a:t>
            </a:r>
            <a:r>
              <a:rPr kumimoji="1" lang="ja-JP" altLang="en-US" sz="1800">
                <a:latin typeface="Amazon Ember" panose="020B0603020204020204" pitchFamily="34" charset="0"/>
                <a:cs typeface="Amazon Ember" panose="020B0603020204020204" pitchFamily="34" charset="0"/>
              </a:rPr>
              <a:t>フォルダーを作成</a:t>
            </a:r>
            <a:r>
              <a:rPr kumimoji="1" lang="en-US" altLang="ja-JP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/>
            </a:r>
            <a:br>
              <a:rPr kumimoji="1" lang="en-US" altLang="ja-JP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endParaRPr kumimoji="1" lang="en-US" altLang="ja-JP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ja-JP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ja-JP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endParaRPr kumimoji="1" lang="en-US" altLang="ja-JP" sz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15BB1E9-9717-CB4B-88F7-9C8C29E973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957" y="3223485"/>
            <a:ext cx="2192225" cy="154262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3E180E6-D228-FB48-85BC-A6D669777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382" y="3692457"/>
            <a:ext cx="1478478" cy="862446"/>
          </a:xfrm>
          <a:prstGeom prst="rect">
            <a:avLst/>
          </a:prstGeom>
        </p:spPr>
      </p:pic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27F82CA0-1188-B24D-A0B4-ABF57246CD2A}"/>
              </a:ext>
            </a:extLst>
          </p:cNvPr>
          <p:cNvCxnSpPr>
            <a:cxnSpLocks/>
          </p:cNvCxnSpPr>
          <p:nvPr/>
        </p:nvCxnSpPr>
        <p:spPr>
          <a:xfrm flipV="1">
            <a:off x="2587336" y="3744423"/>
            <a:ext cx="314046" cy="505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線吹き出し 1 (枠付き) 15">
            <a:extLst>
              <a:ext uri="{FF2B5EF4-FFF2-40B4-BE49-F238E27FC236}">
                <a16:creationId xmlns:a16="http://schemas.microsoft.com/office/drawing/2014/main" id="{130CE398-042E-A04E-9378-462D9AEECA84}"/>
              </a:ext>
            </a:extLst>
          </p:cNvPr>
          <p:cNvSpPr/>
          <p:nvPr/>
        </p:nvSpPr>
        <p:spPr>
          <a:xfrm>
            <a:off x="5607437" y="3585180"/>
            <a:ext cx="3329307" cy="1058071"/>
          </a:xfrm>
          <a:prstGeom prst="borderCallout1">
            <a:avLst>
              <a:gd name="adj1" fmla="val 1219"/>
              <a:gd name="adj2" fmla="val -2822"/>
              <a:gd name="adj3" fmla="val 75893"/>
              <a:gd name="adj4" fmla="val -50122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このペインで、マウスを左クリックし、メニューから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New Folder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を選択、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kumimoji="1" lang="en-US" altLang="ja-JP" sz="1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src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フォルダーを作成する</a:t>
            </a:r>
            <a:endParaRPr lang="ja-JP" altLang="en-US" sz="14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CE699104-E665-404F-9862-ED22538B38AD}"/>
              </a:ext>
            </a:extLst>
          </p:cNvPr>
          <p:cNvSpPr/>
          <p:nvPr/>
        </p:nvSpPr>
        <p:spPr>
          <a:xfrm>
            <a:off x="2901382" y="4375953"/>
            <a:ext cx="996043" cy="1789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18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0585" y="803979"/>
            <a:ext cx="8619988" cy="739814"/>
          </a:xfrm>
        </p:spPr>
        <p:txBody>
          <a:bodyPr/>
          <a:lstStyle/>
          <a:p>
            <a:r>
              <a:rPr kumimoji="1" lang="en-US" altLang="ja-JP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3. </a:t>
            </a:r>
            <a:r>
              <a:rPr kumimoji="1" lang="en-US" altLang="ja-JP" sz="18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src</a:t>
            </a:r>
            <a:r>
              <a:rPr kumimoji="1" lang="ja-JP" altLang="en-US" sz="1800" dirty="0">
                <a:latin typeface="Amazon Ember" panose="020B0603020204020204" pitchFamily="34" charset="0"/>
                <a:cs typeface="Amazon Ember" panose="020B0603020204020204" pitchFamily="34" charset="0"/>
              </a:rPr>
              <a:t>フォルダー内に</a:t>
            </a:r>
            <a:r>
              <a:rPr kumimoji="1" lang="en-US" altLang="ja-JP" sz="18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index.php</a:t>
            </a:r>
            <a:r>
              <a:rPr kumimoji="1" lang="ja-JP" altLang="en-US" sz="1800" dirty="0">
                <a:latin typeface="Amazon Ember" panose="020B0603020204020204" pitchFamily="34" charset="0"/>
                <a:cs typeface="Amazon Ember" panose="020B0603020204020204" pitchFamily="34" charset="0"/>
              </a:rPr>
              <a:t>ファイルを作成</a:t>
            </a:r>
            <a:endParaRPr kumimoji="1" lang="en-US" altLang="ja-JP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kumimoji="1" lang="en-US" altLang="ja-JP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	</a:t>
            </a:r>
            <a:r>
              <a:rPr kumimoji="1" lang="en-US" altLang="ja-JP" sz="18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src</a:t>
            </a:r>
            <a:r>
              <a:rPr kumimoji="1" lang="ja-JP" altLang="en-US" sz="1800" dirty="0">
                <a:latin typeface="Amazon Ember" panose="020B0603020204020204" pitchFamily="34" charset="0"/>
                <a:cs typeface="Amazon Ember" panose="020B0603020204020204" pitchFamily="34" charset="0"/>
              </a:rPr>
              <a:t>フォルダーを選択し、</a:t>
            </a:r>
            <a:r>
              <a:rPr kumimoji="1" lang="en-US" altLang="ja-JP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File&gt;New File</a:t>
            </a:r>
            <a:r>
              <a:rPr kumimoji="1" lang="ja-JP" altLang="en-US" sz="1800" dirty="0">
                <a:latin typeface="Amazon Ember" panose="020B0603020204020204" pitchFamily="34" charset="0"/>
                <a:cs typeface="Amazon Ember" panose="020B0603020204020204" pitchFamily="34" charset="0"/>
              </a:rPr>
              <a:t>で作成、</a:t>
            </a:r>
            <a:r>
              <a:rPr kumimoji="1" lang="en-US" altLang="ja-JP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File&gt;Save As…</a:t>
            </a:r>
            <a:r>
              <a:rPr kumimoji="1" lang="ja-JP" altLang="en-US" sz="1800" dirty="0">
                <a:latin typeface="Amazon Ember" panose="020B0603020204020204" pitchFamily="34" charset="0"/>
                <a:cs typeface="Amazon Ember" panose="020B0603020204020204" pitchFamily="34" charset="0"/>
              </a:rPr>
              <a:t>で保存</a:t>
            </a:r>
            <a:endParaRPr kumimoji="1" lang="en-US" altLang="ja-JP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ja-JP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ja-JP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ja-JP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endParaRPr kumimoji="1" lang="en-US" altLang="ja-JP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ja-JP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ja-JP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US" altLang="ja-JP" sz="1200" b="1" dirty="0" smtClean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※</a:t>
            </a:r>
            <a:r>
              <a:rPr lang="ja-JP" altLang="en-US" sz="12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ja-JP" sz="1200" b="1" dirty="0" smtClean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https</a:t>
            </a:r>
            <a:r>
              <a:rPr lang="en-US" altLang="ja-JP" sz="12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://github.com/harunobukameda/AWS-Fargate-for-Amazon-ECS</a:t>
            </a:r>
          </a:p>
          <a:p>
            <a:r>
              <a:rPr lang="ja-JP" altLang="en-US" sz="1200" b="1" dirty="0" smtClean="0">
                <a:latin typeface="Amazon Ember" panose="020B0603020204020204" pitchFamily="34" charset="0"/>
                <a:cs typeface="Amazon Ember" panose="020B0603020204020204" pitchFamily="34" charset="0"/>
              </a:rPr>
              <a:t>    上記</a:t>
            </a:r>
            <a:r>
              <a:rPr lang="ja-JP" altLang="en-US" sz="1200" b="1" dirty="0">
                <a:latin typeface="Amazon Ember" panose="020B0603020204020204" pitchFamily="34" charset="0"/>
                <a:cs typeface="Amazon Ember" panose="020B0603020204020204" pitchFamily="34" charset="0"/>
              </a:rPr>
              <a:t>のコードを置いているので、</a:t>
            </a:r>
            <a:r>
              <a:rPr lang="en-US" altLang="ja-JP" sz="12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/>
            </a:r>
            <a:br>
              <a:rPr lang="en-US" altLang="ja-JP" sz="12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altLang="ja-JP" sz="12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   </a:t>
            </a:r>
            <a:r>
              <a:rPr lang="ja-JP" altLang="en-US" sz="1200" b="1" dirty="0">
                <a:latin typeface="Amazon Ember" panose="020B0603020204020204" pitchFamily="34" charset="0"/>
                <a:cs typeface="Amazon Ember" panose="020B0603020204020204" pitchFamily="34" charset="0"/>
              </a:rPr>
              <a:t>そちらをコピペして頂いて構いません</a:t>
            </a:r>
            <a:endParaRPr kumimoji="1" lang="en-US" altLang="ja-JP" sz="1200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endParaRPr kumimoji="1" lang="en-US" altLang="ja-JP" sz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764451" y="1644714"/>
            <a:ext cx="3667711" cy="15696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de-DE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&lt;</a:t>
            </a:r>
            <a:r>
              <a:rPr lang="de-DE" altLang="ja-JP" sz="12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html</a:t>
            </a:r>
            <a:r>
              <a:rPr lang="de-DE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&gt;</a:t>
            </a:r>
          </a:p>
          <a:p>
            <a:r>
              <a:rPr lang="de-DE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 &lt;</a:t>
            </a:r>
            <a:r>
              <a:rPr lang="de-DE" altLang="ja-JP" sz="12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head</a:t>
            </a:r>
            <a:r>
              <a:rPr lang="de-DE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&gt;</a:t>
            </a:r>
          </a:p>
          <a:p>
            <a:r>
              <a:rPr lang="de-DE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   &lt;title&gt;PHP Sample&lt;/title&gt;</a:t>
            </a:r>
          </a:p>
          <a:p>
            <a:r>
              <a:rPr lang="de-DE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 &lt;/</a:t>
            </a:r>
            <a:r>
              <a:rPr lang="de-DE" altLang="ja-JP" sz="12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head</a:t>
            </a:r>
            <a:r>
              <a:rPr lang="de-DE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&gt;</a:t>
            </a:r>
          </a:p>
          <a:p>
            <a:r>
              <a:rPr lang="de-DE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 &lt;</a:t>
            </a:r>
            <a:r>
              <a:rPr lang="de-DE" altLang="ja-JP" sz="12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body</a:t>
            </a:r>
            <a:r>
              <a:rPr lang="de-DE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&gt;</a:t>
            </a:r>
          </a:p>
          <a:p>
            <a:r>
              <a:rPr lang="de-DE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   &lt;?</a:t>
            </a:r>
            <a:r>
              <a:rPr lang="de-DE" altLang="ja-JP" sz="12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php</a:t>
            </a:r>
            <a:r>
              <a:rPr lang="de-DE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echo </a:t>
            </a:r>
            <a:r>
              <a:rPr lang="de-DE" altLang="ja-JP" sz="12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gethostname</a:t>
            </a:r>
            <a:r>
              <a:rPr lang="de-DE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(); ?&gt;</a:t>
            </a:r>
          </a:p>
          <a:p>
            <a:r>
              <a:rPr lang="de-DE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 &lt;/</a:t>
            </a:r>
            <a:r>
              <a:rPr lang="de-DE" altLang="ja-JP" sz="12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body</a:t>
            </a:r>
            <a:r>
              <a:rPr lang="de-DE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&gt;</a:t>
            </a:r>
          </a:p>
          <a:p>
            <a:r>
              <a:rPr lang="de-DE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&lt;/</a:t>
            </a:r>
            <a:r>
              <a:rPr lang="de-DE" altLang="ja-JP" sz="12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html</a:t>
            </a:r>
            <a:r>
              <a:rPr lang="de-DE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&gt;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Dockerfile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作成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(PHP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サンプルアプリ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)</a:t>
            </a:r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0" name="線吹き出し 1 (枠付き) 9"/>
          <p:cNvSpPr/>
          <p:nvPr/>
        </p:nvSpPr>
        <p:spPr>
          <a:xfrm>
            <a:off x="5512435" y="2494261"/>
            <a:ext cx="3329307" cy="517792"/>
          </a:xfrm>
          <a:prstGeom prst="borderCallout1">
            <a:avLst>
              <a:gd name="adj1" fmla="val 26457"/>
              <a:gd name="adj2" fmla="val 494"/>
              <a:gd name="adj3" fmla="val -9894"/>
              <a:gd name="adj4" fmla="val -39334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ホスト名を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表示する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PHP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アプリ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kumimoji="1" lang="en-US" altLang="ja-JP" sz="11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</a:t>
            </a:r>
            <a:r>
              <a:rPr kumimoji="1" lang="ja-JP" altLang="en-US" sz="11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余裕のある方は好きなコードを書いてください</a:t>
            </a:r>
            <a:r>
              <a:rPr kumimoji="1" lang="en-US" altLang="ja-JP" sz="11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)</a:t>
            </a:r>
            <a:endParaRPr kumimoji="1" lang="ja-JP" altLang="en-US" sz="1400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9932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6EEEC-892B-DB45-91CB-F15485911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Dockerfile</a:t>
            </a:r>
            <a:r>
              <a:rPr kumimoji="1"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作成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(PHP</a:t>
            </a:r>
            <a:r>
              <a:rPr kumimoji="1"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サンプルアプリ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) – </a:t>
            </a:r>
            <a:r>
              <a:rPr kumimoji="1"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例</a:t>
            </a: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0B2582-2C0A-2241-9301-D9DF770A34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56" y="674688"/>
            <a:ext cx="8726562" cy="3949700"/>
          </a:xfrm>
        </p:spPr>
      </p:pic>
      <p:sp>
        <p:nvSpPr>
          <p:cNvPr id="4" name="線吹き出し 1 (枠付き) 3">
            <a:extLst>
              <a:ext uri="{FF2B5EF4-FFF2-40B4-BE49-F238E27FC236}">
                <a16:creationId xmlns:a16="http://schemas.microsoft.com/office/drawing/2014/main" id="{FF8A04C2-FE89-8741-A643-E7B6A03DFC67}"/>
              </a:ext>
            </a:extLst>
          </p:cNvPr>
          <p:cNvSpPr/>
          <p:nvPr/>
        </p:nvSpPr>
        <p:spPr>
          <a:xfrm>
            <a:off x="3529256" y="2981150"/>
            <a:ext cx="3329307" cy="1068336"/>
          </a:xfrm>
          <a:prstGeom prst="borderCallout1">
            <a:avLst>
              <a:gd name="adj1" fmla="val 26457"/>
              <a:gd name="adj2" fmla="val 494"/>
              <a:gd name="adj3" fmla="val -152423"/>
              <a:gd name="adj4" fmla="val 10603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ここが「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x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」ではなく「・」ドットになっている場合は、保存されていません。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File&gt;Save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で保存してください。</a:t>
            </a:r>
            <a:endParaRPr kumimoji="1" lang="ja-JP" altLang="en-US" sz="1400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664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VPC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作成</a:t>
            </a:r>
          </a:p>
        </p:txBody>
      </p:sp>
    </p:spTree>
    <p:extLst>
      <p:ext uri="{BB962C8B-B14F-4D97-AF65-F5344CB8AC3E}">
        <p14:creationId xmlns:p14="http://schemas.microsoft.com/office/powerpoint/2010/main" val="1506868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Docker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イメージ作成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〜 </a:t>
            </a:r>
            <a:r>
              <a:rPr kumimoji="1"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コンテナ起動</a:t>
            </a:r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74573" y="1580943"/>
            <a:ext cx="8619988" cy="1749422"/>
          </a:xfrm>
        </p:spPr>
        <p:txBody>
          <a:bodyPr/>
          <a:lstStyle/>
          <a:p>
            <a:r>
              <a:rPr kumimoji="1" lang="en-US" altLang="ja-JP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1. Docker</a:t>
            </a:r>
            <a:r>
              <a:rPr kumimoji="1" lang="ja-JP" altLang="en-US" sz="1600" dirty="0">
                <a:latin typeface="Amazon Ember" panose="020B0603020204020204" pitchFamily="34" charset="0"/>
                <a:cs typeface="Amazon Ember" panose="020B0603020204020204" pitchFamily="34" charset="0"/>
              </a:rPr>
              <a:t>イメージ作成</a:t>
            </a:r>
            <a:endParaRPr kumimoji="1" lang="en-US" altLang="ja-JP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ja-JP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ja-JP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ja-JP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endParaRPr kumimoji="1" lang="en-US" altLang="ja-JP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kumimoji="1" lang="en-US" altLang="ja-JP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2. Docker</a:t>
            </a:r>
            <a:r>
              <a:rPr kumimoji="1" lang="ja-JP" altLang="en-US" sz="1600" dirty="0">
                <a:latin typeface="Amazon Ember" panose="020B0603020204020204" pitchFamily="34" charset="0"/>
                <a:cs typeface="Amazon Ember" panose="020B0603020204020204" pitchFamily="34" charset="0"/>
              </a:rPr>
              <a:t>コンテナ起動</a:t>
            </a:r>
            <a:endParaRPr kumimoji="1" lang="en-US" altLang="ja-JP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ja-JP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ja-JP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498764" y="1970477"/>
            <a:ext cx="7481164" cy="8925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300" dirty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$ docker build -t php-sample</a:t>
            </a:r>
            <a:r>
              <a:rPr lang="en-US" altLang="ja-JP" sz="1300" i="1" u="sng" dirty="0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-xx</a:t>
            </a:r>
            <a:r>
              <a:rPr lang="en-US" altLang="ja-JP" sz="1300" dirty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.</a:t>
            </a:r>
            <a:r>
              <a:rPr lang="ja-JP" altLang="en-US" sz="1300" dirty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　</a:t>
            </a:r>
            <a:r>
              <a:rPr lang="en-US" altLang="ja-JP" sz="1300" dirty="0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#</a:t>
            </a:r>
            <a:r>
              <a:rPr lang="ja-JP" altLang="en-US" sz="1300" dirty="0">
                <a:solidFill>
                  <a:schemeClr val="accent5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メモしておいたコマンド</a:t>
            </a:r>
            <a:r>
              <a:rPr lang="en-US" altLang="ja-JP" sz="1300" dirty="0">
                <a:solidFill>
                  <a:schemeClr val="accent5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(“xx”</a:t>
            </a:r>
            <a:r>
              <a:rPr lang="ja-JP" altLang="en-US" sz="1300" dirty="0">
                <a:solidFill>
                  <a:schemeClr val="accent5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の後はスペースとドット</a:t>
            </a:r>
            <a:r>
              <a:rPr lang="en-US" altLang="ja-JP" sz="1300" dirty="0">
                <a:solidFill>
                  <a:schemeClr val="accent5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)</a:t>
            </a:r>
            <a:endParaRPr lang="en-US" altLang="ja-JP" sz="1300" dirty="0">
              <a:solidFill>
                <a:schemeClr val="tx2">
                  <a:lumMod val="20000"/>
                  <a:lumOff val="8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US" altLang="ja-JP" sz="1300" dirty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$ </a:t>
            </a:r>
            <a:r>
              <a:rPr lang="en-US" altLang="ja-JP" sz="13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docker</a:t>
            </a:r>
            <a:r>
              <a:rPr lang="en-US" altLang="ja-JP" sz="1300" dirty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images </a:t>
            </a:r>
          </a:p>
          <a:p>
            <a:r>
              <a:rPr lang="is-IS" altLang="ja-JP" sz="1300" dirty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REPOSITORY     TAG      IMAGE ID         CREATED             SIZE</a:t>
            </a:r>
          </a:p>
          <a:p>
            <a:r>
              <a:rPr lang="is-IS" altLang="ja-JP" sz="1300" dirty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php-sample     latest   bc47e3ede49a     3 minutes ago       390 MB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498764" y="3360008"/>
            <a:ext cx="7481164" cy="8925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300" dirty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$ docker run --rm -p 8080:80 -d </a:t>
            </a:r>
            <a:r>
              <a:rPr lang="en-US" altLang="ja-JP" sz="13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php-sample</a:t>
            </a:r>
            <a:r>
              <a:rPr lang="en-US" altLang="ja-JP" sz="1300" i="1" u="sng" dirty="0" err="1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-xx</a:t>
            </a:r>
            <a:r>
              <a:rPr lang="en-US" altLang="ja-JP" sz="13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:latest</a:t>
            </a:r>
            <a:r>
              <a:rPr lang="en-US" altLang="ja-JP" sz="1300" dirty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ja-JP" sz="1300" dirty="0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#</a:t>
            </a:r>
            <a:r>
              <a:rPr lang="ja-JP" altLang="en-US" sz="1300" dirty="0">
                <a:solidFill>
                  <a:schemeClr val="accent5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ホスト</a:t>
            </a:r>
            <a:r>
              <a:rPr lang="en-US" altLang="ja-JP" sz="1300" dirty="0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Port8080</a:t>
            </a:r>
            <a:r>
              <a:rPr lang="ja-JP" altLang="en-US" sz="1300" dirty="0">
                <a:solidFill>
                  <a:schemeClr val="accent5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でコンテナ</a:t>
            </a:r>
            <a:r>
              <a:rPr lang="en-US" altLang="ja-JP" sz="1300" dirty="0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port80</a:t>
            </a:r>
            <a:r>
              <a:rPr lang="ja-JP" altLang="en-US" sz="1300" dirty="0">
                <a:solidFill>
                  <a:schemeClr val="accent5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にアクセス</a:t>
            </a:r>
            <a:endParaRPr lang="en-US" altLang="ja-JP" sz="1300" dirty="0">
              <a:solidFill>
                <a:schemeClr val="accent5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US" altLang="ja-JP" sz="1300" dirty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$ </a:t>
            </a:r>
            <a:r>
              <a:rPr lang="en-US" altLang="ja-JP" sz="13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docker</a:t>
            </a:r>
            <a:r>
              <a:rPr lang="en-US" altLang="ja-JP" sz="1300" dirty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ja-JP" sz="13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ps</a:t>
            </a:r>
            <a:endParaRPr lang="en-US" altLang="ja-JP" sz="1300" dirty="0">
              <a:solidFill>
                <a:schemeClr val="tx2">
                  <a:lumMod val="20000"/>
                  <a:lumOff val="8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US" altLang="ja-JP" sz="13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$ </a:t>
            </a:r>
            <a:r>
              <a:rPr lang="is-IS" altLang="ja-JP" sz="13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CONTAINER </a:t>
            </a:r>
            <a:r>
              <a:rPr lang="is-IS" altLang="ja-JP" sz="1300" dirty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ID  IMAGE             ~ ~ ~ PORTS               NAMES</a:t>
            </a:r>
          </a:p>
          <a:p>
            <a:r>
              <a:rPr lang="is-IS" altLang="ja-JP" sz="1300" dirty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67776a2787dd    php-sample:latest ~ ~ ~ 0.0.0.0:8080-&gt;80/tcp  modest_wozniak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E975FD-EA40-7340-8B85-8944382C6124}"/>
              </a:ext>
            </a:extLst>
          </p:cNvPr>
          <p:cNvSpPr/>
          <p:nvPr/>
        </p:nvSpPr>
        <p:spPr>
          <a:xfrm>
            <a:off x="374573" y="880092"/>
            <a:ext cx="2877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Cloud9</a:t>
            </a:r>
            <a:r>
              <a:rPr kumimoji="1" lang="ja-JP" altLang="en-US" b="1"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ターミナルで作業</a:t>
            </a:r>
            <a:endParaRPr lang="en-US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" name="四角形吹き出し 3">
            <a:extLst>
              <a:ext uri="{FF2B5EF4-FFF2-40B4-BE49-F238E27FC236}">
                <a16:creationId xmlns:a16="http://schemas.microsoft.com/office/drawing/2014/main" id="{755F34A2-72B3-5A42-8DD5-3A1ADB877E15}"/>
              </a:ext>
            </a:extLst>
          </p:cNvPr>
          <p:cNvSpPr/>
          <p:nvPr/>
        </p:nvSpPr>
        <p:spPr>
          <a:xfrm>
            <a:off x="5327376" y="704867"/>
            <a:ext cx="3313044" cy="968523"/>
          </a:xfrm>
          <a:prstGeom prst="wedgeRectCallout">
            <a:avLst>
              <a:gd name="adj1" fmla="val -63247"/>
              <a:gd name="adj2" fmla="val 76936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メモを忘れた方は、サービス</a:t>
            </a:r>
            <a:r>
              <a:rPr kumimoji="1" lang="en-US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&gt;ECR</a:t>
            </a:r>
            <a:r>
              <a:rPr kumimoji="1" lang="ja-JP" altLang="en-US" sz="12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、一覧から自身のリポジトリを選択、画面右上の「プッシュコマンドの表示」を押すとコマンドが表示されます。</a:t>
            </a:r>
            <a:endParaRPr kumimoji="1" lang="ja-JP" altLang="en-US" sz="1200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8923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Docker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イメージ作成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〜 </a:t>
            </a:r>
            <a:r>
              <a:rPr kumimoji="1"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コンテナ動作確認と停止</a:t>
            </a:r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74573" y="717342"/>
            <a:ext cx="8619988" cy="222905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kumimoji="1" lang="en-US" altLang="ja-JP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[Preview]</a:t>
            </a:r>
            <a:r>
              <a:rPr kumimoji="1" lang="ja-JP" altLang="en-US" sz="1600">
                <a:latin typeface="Amazon Ember" panose="020B0603020204020204" pitchFamily="34" charset="0"/>
                <a:cs typeface="Amazon Ember" panose="020B0603020204020204" pitchFamily="34" charset="0"/>
              </a:rPr>
              <a:t>メニューの</a:t>
            </a:r>
            <a:r>
              <a:rPr kumimoji="1" lang="en-US" altLang="ja-JP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[Preview Running Application]</a:t>
            </a:r>
            <a:r>
              <a:rPr kumimoji="1" lang="ja-JP" altLang="en-US" sz="1600">
                <a:latin typeface="Amazon Ember" panose="020B0603020204020204" pitchFamily="34" charset="0"/>
                <a:cs typeface="Amazon Ember" panose="020B0603020204020204" pitchFamily="34" charset="0"/>
              </a:rPr>
              <a:t>を実行し</a:t>
            </a:r>
            <a:r>
              <a:rPr kumimoji="1" lang="en-US" altLang="ja-JP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PHP</a:t>
            </a:r>
            <a:r>
              <a:rPr kumimoji="1" lang="ja-JP" altLang="en-US" sz="1600" dirty="0">
                <a:latin typeface="Amazon Ember" panose="020B0603020204020204" pitchFamily="34" charset="0"/>
                <a:cs typeface="Amazon Ember" panose="020B0603020204020204" pitchFamily="34" charset="0"/>
              </a:rPr>
              <a:t>のページが表示されること</a:t>
            </a:r>
            <a:r>
              <a:rPr kumimoji="1" lang="ja-JP" altLang="en-US" sz="1600">
                <a:latin typeface="Amazon Ember" panose="020B0603020204020204" pitchFamily="34" charset="0"/>
                <a:cs typeface="Amazon Ember" panose="020B0603020204020204" pitchFamily="34" charset="0"/>
              </a:rPr>
              <a:t>を確認</a:t>
            </a:r>
            <a:endParaRPr kumimoji="1" lang="en-US" altLang="ja-JP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ja-JP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ja-JP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ja-JP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ja-JP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ja-JP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ja-JP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ja-JP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en-US" altLang="ja-JP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Docker</a:t>
            </a:r>
            <a:r>
              <a:rPr kumimoji="1" lang="ja-JP" altLang="en-US" sz="1600" dirty="0">
                <a:latin typeface="Amazon Ember" panose="020B0603020204020204" pitchFamily="34" charset="0"/>
                <a:cs typeface="Amazon Ember" panose="020B0603020204020204" pitchFamily="34" charset="0"/>
              </a:rPr>
              <a:t>コンテナ停止</a:t>
            </a:r>
            <a:endParaRPr kumimoji="1" lang="en-US" altLang="ja-JP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498763" y="3710477"/>
            <a:ext cx="7481165" cy="2923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300" dirty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$ </a:t>
            </a:r>
            <a:r>
              <a:rPr lang="en-US" altLang="ja-JP" sz="13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docker</a:t>
            </a:r>
            <a:r>
              <a:rPr lang="en-US" altLang="ja-JP" sz="1300" dirty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stop </a:t>
            </a:r>
            <a:r>
              <a:rPr lang="is-IS" altLang="ja-JP" sz="1300" dirty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67776a2787dd </a:t>
            </a:r>
            <a:r>
              <a:rPr lang="is-IS" altLang="ja-JP" sz="1300" dirty="0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#`docker ps</a:t>
            </a:r>
            <a:r>
              <a:rPr lang="en-US" altLang="ja-JP" sz="1300" dirty="0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`</a:t>
            </a:r>
            <a:r>
              <a:rPr lang="ja-JP" altLang="en-US" sz="1300" dirty="0">
                <a:solidFill>
                  <a:schemeClr val="accent5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で表示されたコンテナ</a:t>
            </a:r>
            <a:r>
              <a:rPr lang="en-US" altLang="ja-JP" sz="1300" dirty="0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ID</a:t>
            </a:r>
            <a:r>
              <a:rPr lang="ja-JP" altLang="en-US" sz="1300" dirty="0">
                <a:solidFill>
                  <a:schemeClr val="accent5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を指定</a:t>
            </a:r>
            <a:endParaRPr lang="en-US" altLang="ja-JP" sz="1300" dirty="0">
              <a:solidFill>
                <a:schemeClr val="accent5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5F5838-4CCE-F242-A19C-4086646260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333" y="1370291"/>
            <a:ext cx="6870023" cy="157610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角丸四角形 13">
            <a:extLst>
              <a:ext uri="{FF2B5EF4-FFF2-40B4-BE49-F238E27FC236}">
                <a16:creationId xmlns:a16="http://schemas.microsoft.com/office/drawing/2014/main" id="{05885FD1-82B7-4748-B042-7B117A8799DA}"/>
              </a:ext>
            </a:extLst>
          </p:cNvPr>
          <p:cNvSpPr/>
          <p:nvPr/>
        </p:nvSpPr>
        <p:spPr>
          <a:xfrm>
            <a:off x="5427220" y="1370291"/>
            <a:ext cx="1776219" cy="1190029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2627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ECR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への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Docker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イメージ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Push</a:t>
            </a:r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74572" y="742098"/>
            <a:ext cx="8769427" cy="2045237"/>
          </a:xfrm>
        </p:spPr>
        <p:txBody>
          <a:bodyPr/>
          <a:lstStyle/>
          <a:p>
            <a:r>
              <a:rPr kumimoji="1" lang="ja-JP" altLang="en-US" sz="1600" dirty="0">
                <a:latin typeface="Amazon Ember" panose="020B0603020204020204" pitchFamily="34" charset="0"/>
                <a:cs typeface="Amazon Ember" panose="020B0603020204020204" pitchFamily="34" charset="0"/>
              </a:rPr>
              <a:t>ブラウザの別タブで</a:t>
            </a:r>
            <a:r>
              <a:rPr kumimoji="1" lang="en-US" altLang="ja-JP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ECR &gt; </a:t>
            </a:r>
            <a:r>
              <a:rPr kumimoji="1" lang="ja-JP" altLang="en-US" sz="1600" dirty="0">
                <a:latin typeface="Amazon Ember" panose="020B0603020204020204" pitchFamily="34" charset="0"/>
                <a:cs typeface="Amazon Ember" panose="020B0603020204020204" pitchFamily="34" charset="0"/>
              </a:rPr>
              <a:t>リポジトリ</a:t>
            </a:r>
            <a:r>
              <a:rPr kumimoji="1" lang="en-US" altLang="ja-JP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&gt; [</a:t>
            </a:r>
            <a:r>
              <a:rPr kumimoji="1" lang="ja-JP" altLang="en-US" sz="1600" dirty="0">
                <a:latin typeface="Amazon Ember" panose="020B0603020204020204" pitchFamily="34" charset="0"/>
                <a:cs typeface="Amazon Ember" panose="020B0603020204020204" pitchFamily="34" charset="0"/>
              </a:rPr>
              <a:t>レポジトリ名</a:t>
            </a:r>
            <a:r>
              <a:rPr kumimoji="1" lang="en-US" altLang="ja-JP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]</a:t>
            </a:r>
            <a:r>
              <a:rPr kumimoji="1" lang="ja-JP" altLang="en-US" sz="1600" dirty="0">
                <a:latin typeface="Amazon Ember" panose="020B0603020204020204" pitchFamily="34" charset="0"/>
                <a:cs typeface="Amazon Ember" panose="020B0603020204020204" pitchFamily="34" charset="0"/>
              </a:rPr>
              <a:t>を開き、「プッシュコマンドの表示」</a:t>
            </a:r>
            <a:r>
              <a:rPr kumimoji="1" lang="en-US" altLang="ja-JP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kumimoji="1" lang="ja-JP" altLang="en-US" sz="1600" dirty="0">
                <a:latin typeface="Amazon Ember" panose="020B0603020204020204" pitchFamily="34" charset="0"/>
                <a:cs typeface="Amazon Ember" panose="020B0603020204020204" pitchFamily="34" charset="0"/>
              </a:rPr>
              <a:t>を押すと、下記のコマンドを確認できる。それらを</a:t>
            </a:r>
            <a:r>
              <a:rPr kumimoji="1" lang="en-US" altLang="ja-JP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Cloud9</a:t>
            </a:r>
            <a:r>
              <a:rPr kumimoji="1" lang="ja-JP" altLang="en-US" sz="1600" dirty="0">
                <a:latin typeface="Amazon Ember" panose="020B0603020204020204" pitchFamily="34" charset="0"/>
                <a:cs typeface="Amazon Ember" panose="020B0603020204020204" pitchFamily="34" charset="0"/>
              </a:rPr>
              <a:t>上で実行</a:t>
            </a:r>
            <a:endParaRPr kumimoji="1" lang="en-US" altLang="ja-JP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en-US" altLang="ja-JP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ECR</a:t>
            </a:r>
            <a:r>
              <a:rPr kumimoji="1" lang="ja-JP" altLang="en-US" sz="1600" dirty="0" err="1">
                <a:latin typeface="Amazon Ember" panose="020B0603020204020204" pitchFamily="34" charset="0"/>
                <a:cs typeface="Amazon Ember" panose="020B0603020204020204" pitchFamily="34" charset="0"/>
              </a:rPr>
              <a:t>への</a:t>
            </a:r>
            <a:r>
              <a:rPr kumimoji="1" lang="ja-JP" altLang="en-US" sz="1600" dirty="0">
                <a:latin typeface="Amazon Ember" panose="020B0603020204020204" pitchFamily="34" charset="0"/>
                <a:cs typeface="Amazon Ember" panose="020B0603020204020204" pitchFamily="34" charset="0"/>
              </a:rPr>
              <a:t>ログイン</a:t>
            </a:r>
            <a:endParaRPr kumimoji="1" lang="en-US" altLang="ja-JP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ja-JP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ja-JP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ja-JP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ja-JP" altLang="en-US" sz="1600" dirty="0">
                <a:latin typeface="Amazon Ember" panose="020B0603020204020204" pitchFamily="34" charset="0"/>
                <a:cs typeface="Amazon Ember" panose="020B0603020204020204" pitchFamily="34" charset="0"/>
              </a:rPr>
              <a:t>タグ付け</a:t>
            </a:r>
            <a:endParaRPr kumimoji="1" lang="en-US" altLang="ja-JP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ja-JP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ja-JP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en-US" altLang="ja-JP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ECR</a:t>
            </a:r>
            <a:r>
              <a:rPr kumimoji="1" lang="ja-JP" altLang="en-US" sz="1600" dirty="0">
                <a:latin typeface="Amazon Ember" panose="020B0603020204020204" pitchFamily="34" charset="0"/>
                <a:cs typeface="Amazon Ember" panose="020B0603020204020204" pitchFamily="34" charset="0"/>
              </a:rPr>
              <a:t>へのイメージ</a:t>
            </a:r>
            <a:r>
              <a:rPr kumimoji="1" lang="en-US" altLang="ja-JP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Push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622094" y="1668266"/>
            <a:ext cx="8246484" cy="76944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100" dirty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$ </a:t>
            </a:r>
            <a:r>
              <a:rPr lang="en-US" altLang="ja-JP" sz="11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</a:t>
            </a:r>
            <a:r>
              <a:rPr lang="en-US" altLang="ja-JP" sz="11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ecr</a:t>
            </a:r>
            <a:r>
              <a:rPr lang="en-US" altLang="ja-JP" sz="1100" dirty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get-login --no-include-email --region </a:t>
            </a:r>
            <a:r>
              <a:rPr lang="en-US" altLang="ja-JP" sz="11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ap-northeast-1</a:t>
            </a:r>
            <a:r>
              <a:rPr lang="ja-JP" altLang="en-US" sz="1100" dirty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ja-JP" sz="1100" dirty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| </a:t>
            </a:r>
            <a:r>
              <a:rPr lang="en-US" altLang="ja-JP" sz="11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docker</a:t>
            </a:r>
            <a:r>
              <a:rPr lang="en-US" altLang="ja-JP" sz="1100" dirty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login --username AWS --password-</a:t>
            </a:r>
            <a:r>
              <a:rPr lang="en-US" altLang="ja-JP" sz="11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stdin</a:t>
            </a:r>
            <a:r>
              <a:rPr lang="en-US" altLang="ja-JP" sz="1100" dirty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ja-JP" sz="11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xxxxxxx.dkr.ecr.ap-northeast-1.amazonaws.com</a:t>
            </a:r>
            <a:endParaRPr lang="en-US" altLang="ja-JP" sz="1100" dirty="0">
              <a:solidFill>
                <a:schemeClr val="tx2">
                  <a:lumMod val="20000"/>
                  <a:lumOff val="8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...</a:t>
            </a:r>
          </a:p>
          <a:p>
            <a:r>
              <a:rPr lang="en-US" altLang="ja-JP" sz="11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Login Succeeded </a:t>
            </a:r>
            <a:r>
              <a:rPr lang="en-US" altLang="ja-JP" sz="1100" dirty="0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# </a:t>
            </a:r>
            <a:r>
              <a:rPr lang="ja-JP" altLang="en-US" sz="1100" dirty="0">
                <a:solidFill>
                  <a:schemeClr val="accent5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ログインに成功することを確認する</a:t>
            </a:r>
            <a:endParaRPr lang="en-US" altLang="ja-JP" sz="1100" dirty="0">
              <a:solidFill>
                <a:schemeClr val="accent5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22093" y="2837061"/>
            <a:ext cx="8405175" cy="2616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100" dirty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$ docker tag </a:t>
            </a:r>
            <a:r>
              <a:rPr lang="en-US" altLang="ja-JP" sz="11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php-sample</a:t>
            </a:r>
            <a:r>
              <a:rPr lang="en-US" altLang="ja-JP" sz="1100" i="1" u="sng" dirty="0" err="1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-xx</a:t>
            </a:r>
            <a:r>
              <a:rPr lang="en-US" altLang="ja-JP" sz="11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:latest</a:t>
            </a:r>
            <a:r>
              <a:rPr lang="en-US" altLang="ja-JP" sz="1100" dirty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ja-JP" sz="11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XXXXXXXXXX.dkr.ecr</a:t>
            </a:r>
            <a:r>
              <a:rPr lang="en-US" altLang="ja-JP" sz="1100" dirty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. ap-northeast-1.amazonaws.com/</a:t>
            </a:r>
            <a:r>
              <a:rPr lang="en-US" altLang="ja-JP" sz="11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php-sample</a:t>
            </a:r>
            <a:r>
              <a:rPr lang="en-US" altLang="ja-JP" sz="1100" i="1" u="sng" dirty="0" err="1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-xx</a:t>
            </a:r>
            <a:r>
              <a:rPr lang="en-US" altLang="ja-JP" sz="11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:latest</a:t>
            </a:r>
            <a:r>
              <a:rPr lang="ja-JP" altLang="en-US" sz="1100" dirty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　</a:t>
            </a:r>
            <a:endParaRPr lang="en-US" altLang="ja-JP" sz="1100" dirty="0">
              <a:solidFill>
                <a:schemeClr val="accent5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622093" y="3762667"/>
            <a:ext cx="8246485" cy="6001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100" dirty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$ docker push </a:t>
            </a:r>
            <a:r>
              <a:rPr lang="en-US" altLang="ja-JP" sz="11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XXXXXXXXXX.dkr.ecr</a:t>
            </a:r>
            <a:r>
              <a:rPr lang="en-US" altLang="ja-JP" sz="1100" dirty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. ap-northeast-1.amazonaws.com/</a:t>
            </a:r>
            <a:r>
              <a:rPr lang="en-US" altLang="ja-JP" sz="11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php-sample</a:t>
            </a:r>
            <a:r>
              <a:rPr lang="en-US" altLang="ja-JP" sz="1100" i="1" u="sng" dirty="0" err="1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-xx</a:t>
            </a:r>
            <a:r>
              <a:rPr lang="en-US" altLang="ja-JP" sz="11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:latest</a:t>
            </a:r>
            <a:endParaRPr lang="en-US" altLang="ja-JP" sz="1100" dirty="0">
              <a:solidFill>
                <a:schemeClr val="tx2">
                  <a:lumMod val="20000"/>
                  <a:lumOff val="8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US" altLang="ja-JP" sz="1100" dirty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...</a:t>
            </a:r>
          </a:p>
          <a:p>
            <a:r>
              <a:rPr lang="en-US" altLang="ja-JP" sz="1100" dirty="0">
                <a:solidFill>
                  <a:schemeClr val="tx2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latest: digest: sha256:... size: 3450 </a:t>
            </a:r>
            <a:r>
              <a:rPr lang="en-US" altLang="ja-JP" sz="1100" dirty="0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# </a:t>
            </a:r>
            <a:r>
              <a:rPr lang="ja-JP" altLang="en-US" sz="1100">
                <a:solidFill>
                  <a:schemeClr val="accent5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イメージ</a:t>
            </a:r>
            <a:r>
              <a:rPr lang="en-US" altLang="ja-JP" sz="1100" dirty="0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Push </a:t>
            </a:r>
            <a:r>
              <a:rPr lang="ja-JP" altLang="en-US" sz="1100">
                <a:solidFill>
                  <a:schemeClr val="accent5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に成功することを確認する</a:t>
            </a:r>
            <a:endParaRPr lang="en-US" altLang="ja-JP" sz="1100" dirty="0">
              <a:solidFill>
                <a:schemeClr val="accent5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7871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図 22">
            <a:extLst>
              <a:ext uri="{FF2B5EF4-FFF2-40B4-BE49-F238E27FC236}">
                <a16:creationId xmlns:a16="http://schemas.microsoft.com/office/drawing/2014/main" id="{4948E4D1-0FB2-2543-862B-CF9A031678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181" y="2596028"/>
            <a:ext cx="7243638" cy="245073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F700E705-955B-5D45-9DB5-47C2D598D8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1337" y="1213362"/>
            <a:ext cx="5161550" cy="109498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ECR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コンソールでのイメージ確認</a:t>
            </a:r>
          </a:p>
        </p:txBody>
      </p:sp>
      <p:sp>
        <p:nvSpPr>
          <p:cNvPr id="5" name="正方形/長方形 4"/>
          <p:cNvSpPr/>
          <p:nvPr/>
        </p:nvSpPr>
        <p:spPr>
          <a:xfrm rot="2648021">
            <a:off x="7816772" y="-125294"/>
            <a:ext cx="2019768" cy="881743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ja-JP" sz="1600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kumimoji="1" lang="en-US" altLang="ja-JP" sz="16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ECS</a:t>
            </a:r>
          </a:p>
          <a:p>
            <a:pPr algn="ctr"/>
            <a:r>
              <a:rPr kumimoji="1" lang="ja-JP" altLang="en-US" sz="1600" b="1" dirty="0">
                <a:solidFill>
                  <a:schemeClr val="bg1"/>
                </a:solidFill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コンソール</a:t>
            </a:r>
          </a:p>
        </p:txBody>
      </p:sp>
      <p:sp>
        <p:nvSpPr>
          <p:cNvPr id="6" name="角丸四角形 5"/>
          <p:cNvSpPr/>
          <p:nvPr/>
        </p:nvSpPr>
        <p:spPr>
          <a:xfrm>
            <a:off x="2941843" y="4143255"/>
            <a:ext cx="1216689" cy="434720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7" name="線吹き出し 1 (枠付き) 6"/>
          <p:cNvSpPr/>
          <p:nvPr/>
        </p:nvSpPr>
        <p:spPr>
          <a:xfrm>
            <a:off x="4423362" y="4360615"/>
            <a:ext cx="2829525" cy="622598"/>
          </a:xfrm>
          <a:prstGeom prst="borderCallout1">
            <a:avLst>
              <a:gd name="adj1" fmla="val 40855"/>
              <a:gd name="adj2" fmla="val 749"/>
              <a:gd name="adj3" fmla="val -6883"/>
              <a:gd name="adj4" fmla="val -9701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Latest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のタグがついた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イメージがあることを確認</a:t>
            </a:r>
          </a:p>
        </p:txBody>
      </p:sp>
      <p:sp>
        <p:nvSpPr>
          <p:cNvPr id="8" name="角丸四角形 7"/>
          <p:cNvSpPr/>
          <p:nvPr/>
        </p:nvSpPr>
        <p:spPr>
          <a:xfrm>
            <a:off x="3126521" y="1931375"/>
            <a:ext cx="2582065" cy="256714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9" name="線吹き出し 1 (枠付き) 8"/>
          <p:cNvSpPr/>
          <p:nvPr/>
        </p:nvSpPr>
        <p:spPr>
          <a:xfrm>
            <a:off x="5804829" y="1371357"/>
            <a:ext cx="3021827" cy="622598"/>
          </a:xfrm>
          <a:prstGeom prst="borderCallout1">
            <a:avLst>
              <a:gd name="adj1" fmla="val 90380"/>
              <a:gd name="adj2" fmla="val 158"/>
              <a:gd name="adj3" fmla="val 105217"/>
              <a:gd name="adj4" fmla="val -3214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このあとのタスク定義で利用するためリポジトリ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URI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をメモしておく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B65620-7083-FE4A-968F-0D2874F80657}"/>
              </a:ext>
            </a:extLst>
          </p:cNvPr>
          <p:cNvSpPr/>
          <p:nvPr/>
        </p:nvSpPr>
        <p:spPr>
          <a:xfrm>
            <a:off x="188536" y="565525"/>
            <a:ext cx="3401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Services &gt; ECR</a:t>
            </a:r>
            <a:r>
              <a:rPr kumimoji="1" lang="ja-JP" altLang="en-US" b="1"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 </a:t>
            </a:r>
            <a:r>
              <a:rPr kumimoji="1" lang="en-US" altLang="ja-JP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&gt; Repositories </a:t>
            </a:r>
            <a:endParaRPr lang="en-US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" name="角丸四角形 7">
            <a:extLst>
              <a:ext uri="{FF2B5EF4-FFF2-40B4-BE49-F238E27FC236}">
                <a16:creationId xmlns:a16="http://schemas.microsoft.com/office/drawing/2014/main" id="{63B6EAA0-B083-5747-AAA0-F508B8355966}"/>
              </a:ext>
            </a:extLst>
          </p:cNvPr>
          <p:cNvSpPr/>
          <p:nvPr/>
        </p:nvSpPr>
        <p:spPr>
          <a:xfrm>
            <a:off x="2421506" y="1933910"/>
            <a:ext cx="520477" cy="256714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cxnSp>
        <p:nvCxnSpPr>
          <p:cNvPr id="15" name="直線矢印コネクタ 9">
            <a:extLst>
              <a:ext uri="{FF2B5EF4-FFF2-40B4-BE49-F238E27FC236}">
                <a16:creationId xmlns:a16="http://schemas.microsoft.com/office/drawing/2014/main" id="{CD343BB0-E2AF-4243-ADD3-5549721C63EF}"/>
              </a:ext>
            </a:extLst>
          </p:cNvPr>
          <p:cNvCxnSpPr>
            <a:cxnSpLocks/>
            <a:stCxn id="8" idx="1"/>
            <a:endCxn id="14" idx="3"/>
          </p:cNvCxnSpPr>
          <p:nvPr/>
        </p:nvCxnSpPr>
        <p:spPr>
          <a:xfrm flipH="1">
            <a:off x="2941983" y="2059732"/>
            <a:ext cx="184538" cy="25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9">
            <a:extLst>
              <a:ext uri="{FF2B5EF4-FFF2-40B4-BE49-F238E27FC236}">
                <a16:creationId xmlns:a16="http://schemas.microsoft.com/office/drawing/2014/main" id="{921E954D-28FE-134B-A0D6-320651D7DD3F}"/>
              </a:ext>
            </a:extLst>
          </p:cNvPr>
          <p:cNvCxnSpPr>
            <a:cxnSpLocks/>
            <a:stCxn id="14" idx="2"/>
            <a:endCxn id="6" idx="0"/>
          </p:cNvCxnSpPr>
          <p:nvPr/>
        </p:nvCxnSpPr>
        <p:spPr>
          <a:xfrm>
            <a:off x="2681745" y="2190624"/>
            <a:ext cx="868443" cy="19526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1DEB484-D3F8-B849-8440-2909DF928440}"/>
              </a:ext>
            </a:extLst>
          </p:cNvPr>
          <p:cNvSpPr/>
          <p:nvPr/>
        </p:nvSpPr>
        <p:spPr>
          <a:xfrm>
            <a:off x="3158296" y="1997974"/>
            <a:ext cx="364132" cy="12536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1D179E-9A04-504F-95DB-9828309D1954}"/>
              </a:ext>
            </a:extLst>
          </p:cNvPr>
          <p:cNvSpPr/>
          <p:nvPr/>
        </p:nvSpPr>
        <p:spPr>
          <a:xfrm>
            <a:off x="3133384" y="4164445"/>
            <a:ext cx="524216" cy="12708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310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ECS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タスク定義・サービス作成</a:t>
            </a:r>
          </a:p>
        </p:txBody>
      </p:sp>
    </p:spTree>
    <p:extLst>
      <p:ext uri="{BB962C8B-B14F-4D97-AF65-F5344CB8AC3E}">
        <p14:creationId xmlns:p14="http://schemas.microsoft.com/office/powerpoint/2010/main" val="10733622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7EF1C0-C477-5146-B0B8-47B90692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0"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ここまで作る</a:t>
            </a:r>
          </a:p>
        </p:txBody>
      </p:sp>
      <p:cxnSp>
        <p:nvCxnSpPr>
          <p:cNvPr id="6" name="Straight Arrow Connector 132">
            <a:extLst>
              <a:ext uri="{FF2B5EF4-FFF2-40B4-BE49-F238E27FC236}">
                <a16:creationId xmlns:a16="http://schemas.microsoft.com/office/drawing/2014/main" id="{628727D2-850C-9E4D-8921-2D793ADE51CE}"/>
              </a:ext>
            </a:extLst>
          </p:cNvPr>
          <p:cNvCxnSpPr>
            <a:cxnSpLocks/>
            <a:stCxn id="14" idx="2"/>
            <a:endCxn id="11" idx="0"/>
          </p:cNvCxnSpPr>
          <p:nvPr/>
        </p:nvCxnSpPr>
        <p:spPr>
          <a:xfrm flipH="1">
            <a:off x="3990151" y="2920860"/>
            <a:ext cx="674477" cy="372933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Arrow Connector 142">
            <a:extLst>
              <a:ext uri="{FF2B5EF4-FFF2-40B4-BE49-F238E27FC236}">
                <a16:creationId xmlns:a16="http://schemas.microsoft.com/office/drawing/2014/main" id="{B7D6E080-AAAE-3443-81AE-437F42DFF9DD}"/>
              </a:ext>
            </a:extLst>
          </p:cNvPr>
          <p:cNvCxnSpPr>
            <a:cxnSpLocks/>
            <a:stCxn id="14" idx="2"/>
            <a:endCxn id="12" idx="0"/>
          </p:cNvCxnSpPr>
          <p:nvPr/>
        </p:nvCxnSpPr>
        <p:spPr>
          <a:xfrm>
            <a:off x="4664628" y="2920860"/>
            <a:ext cx="0" cy="372933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143">
            <a:extLst>
              <a:ext uri="{FF2B5EF4-FFF2-40B4-BE49-F238E27FC236}">
                <a16:creationId xmlns:a16="http://schemas.microsoft.com/office/drawing/2014/main" id="{8728DA76-E6A8-F641-B714-07753A668E3E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4664628" y="2920860"/>
            <a:ext cx="643577" cy="372933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Graphic 98">
            <a:extLst>
              <a:ext uri="{FF2B5EF4-FFF2-40B4-BE49-F238E27FC236}">
                <a16:creationId xmlns:a16="http://schemas.microsoft.com/office/drawing/2014/main" id="{DC0DBE9F-8FB7-4C49-B588-A81EE7A5F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800572" y="3293793"/>
            <a:ext cx="379157" cy="355850"/>
          </a:xfrm>
          <a:prstGeom prst="rect">
            <a:avLst/>
          </a:prstGeom>
        </p:spPr>
      </p:pic>
      <p:pic>
        <p:nvPicPr>
          <p:cNvPr id="12" name="Graphic 98">
            <a:extLst>
              <a:ext uri="{FF2B5EF4-FFF2-40B4-BE49-F238E27FC236}">
                <a16:creationId xmlns:a16="http://schemas.microsoft.com/office/drawing/2014/main" id="{973C986D-4947-9047-83A5-8C7899552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475049" y="3293793"/>
            <a:ext cx="379157" cy="355850"/>
          </a:xfrm>
          <a:prstGeom prst="rect">
            <a:avLst/>
          </a:prstGeom>
        </p:spPr>
      </p:pic>
      <p:pic>
        <p:nvPicPr>
          <p:cNvPr id="13" name="Graphic 98">
            <a:extLst>
              <a:ext uri="{FF2B5EF4-FFF2-40B4-BE49-F238E27FC236}">
                <a16:creationId xmlns:a16="http://schemas.microsoft.com/office/drawing/2014/main" id="{97B32A7D-02F4-8A49-8D68-B4CA31EC8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118626" y="3293793"/>
            <a:ext cx="379157" cy="355850"/>
          </a:xfrm>
          <a:prstGeom prst="rect">
            <a:avLst/>
          </a:prstGeom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8538188-33DB-E04A-A9C2-0545C26F0736}"/>
              </a:ext>
            </a:extLst>
          </p:cNvPr>
          <p:cNvSpPr txBox="1"/>
          <p:nvPr/>
        </p:nvSpPr>
        <p:spPr>
          <a:xfrm>
            <a:off x="4257424" y="362588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コンテナ</a:t>
            </a:r>
          </a:p>
        </p:txBody>
      </p:sp>
      <p:sp>
        <p:nvSpPr>
          <p:cNvPr id="5" name="TextBox 88">
            <a:extLst>
              <a:ext uri="{FF2B5EF4-FFF2-40B4-BE49-F238E27FC236}">
                <a16:creationId xmlns:a16="http://schemas.microsoft.com/office/drawing/2014/main" id="{91CF3A1C-A1D4-AA48-9C77-4A52EB7CEA94}"/>
              </a:ext>
            </a:extLst>
          </p:cNvPr>
          <p:cNvSpPr txBox="1"/>
          <p:nvPr/>
        </p:nvSpPr>
        <p:spPr>
          <a:xfrm>
            <a:off x="4878186" y="2320743"/>
            <a:ext cx="1428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Application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Load Balancer</a:t>
            </a:r>
          </a:p>
        </p:txBody>
      </p:sp>
      <p:sp>
        <p:nvSpPr>
          <p:cNvPr id="10" name="TextBox 63">
            <a:extLst>
              <a:ext uri="{FF2B5EF4-FFF2-40B4-BE49-F238E27FC236}">
                <a16:creationId xmlns:a16="http://schemas.microsoft.com/office/drawing/2014/main" id="{D0822BDD-83F6-FB49-867A-4D539CFDCC2D}"/>
              </a:ext>
            </a:extLst>
          </p:cNvPr>
          <p:cNvSpPr txBox="1"/>
          <p:nvPr/>
        </p:nvSpPr>
        <p:spPr>
          <a:xfrm>
            <a:off x="6178402" y="3053451"/>
            <a:ext cx="764165" cy="307777"/>
          </a:xfrm>
          <a:prstGeom prst="rect">
            <a:avLst/>
          </a:prstGeom>
          <a:noFill/>
        </p:spPr>
        <p:txBody>
          <a:bodyPr wrap="none" lIns="72000" rIns="7200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Fargate</a:t>
            </a:r>
            <a:endParaRPr kumimoji="0" lang="en-US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4" name="Graphic 7">
            <a:extLst>
              <a:ext uri="{FF2B5EF4-FFF2-40B4-BE49-F238E27FC236}">
                <a16:creationId xmlns:a16="http://schemas.microsoft.com/office/drawing/2014/main" id="{5642159E-37C0-6949-B93D-2A77DB7311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356604" y="2304813"/>
            <a:ext cx="616047" cy="616047"/>
          </a:xfrm>
          <a:prstGeom prst="rect">
            <a:avLst/>
          </a:prstGeom>
        </p:spPr>
      </p:pic>
      <p:cxnSp>
        <p:nvCxnSpPr>
          <p:cNvPr id="16" name="Straight Arrow Connector 148">
            <a:extLst>
              <a:ext uri="{FF2B5EF4-FFF2-40B4-BE49-F238E27FC236}">
                <a16:creationId xmlns:a16="http://schemas.microsoft.com/office/drawing/2014/main" id="{D503C04B-673E-2045-8739-FDF66A563C06}"/>
              </a:ext>
            </a:extLst>
          </p:cNvPr>
          <p:cNvCxnSpPr>
            <a:cxnSpLocks/>
          </p:cNvCxnSpPr>
          <p:nvPr/>
        </p:nvCxnSpPr>
        <p:spPr>
          <a:xfrm>
            <a:off x="2896288" y="3486951"/>
            <a:ext cx="608964" cy="3547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2" name="Graphic 30">
            <a:extLst>
              <a:ext uri="{FF2B5EF4-FFF2-40B4-BE49-F238E27FC236}">
                <a16:creationId xmlns:a16="http://schemas.microsoft.com/office/drawing/2014/main" id="{3C6D03BF-9539-8542-A271-FF686D3180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249398" y="3163506"/>
            <a:ext cx="646890" cy="646890"/>
          </a:xfrm>
          <a:prstGeom prst="rect">
            <a:avLst/>
          </a:prstGeom>
        </p:spPr>
      </p:pic>
      <p:sp>
        <p:nvSpPr>
          <p:cNvPr id="21" name="TextBox 63">
            <a:extLst>
              <a:ext uri="{FF2B5EF4-FFF2-40B4-BE49-F238E27FC236}">
                <a16:creationId xmlns:a16="http://schemas.microsoft.com/office/drawing/2014/main" id="{26468534-21BB-584F-B228-2A4426B142E1}"/>
              </a:ext>
            </a:extLst>
          </p:cNvPr>
          <p:cNvSpPr txBox="1"/>
          <p:nvPr/>
        </p:nvSpPr>
        <p:spPr>
          <a:xfrm>
            <a:off x="2175933" y="3786082"/>
            <a:ext cx="810652" cy="523220"/>
          </a:xfrm>
          <a:prstGeom prst="rect">
            <a:avLst/>
          </a:prstGeom>
          <a:noFill/>
        </p:spPr>
        <p:txBody>
          <a:bodyPr wrap="none" lIns="72000" rIns="7200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ECS</a:t>
            </a:r>
          </a:p>
        </p:txBody>
      </p:sp>
      <p:cxnSp>
        <p:nvCxnSpPr>
          <p:cNvPr id="9" name="Straight Arrow Connector 153">
            <a:extLst>
              <a:ext uri="{FF2B5EF4-FFF2-40B4-BE49-F238E27FC236}">
                <a16:creationId xmlns:a16="http://schemas.microsoft.com/office/drawing/2014/main" id="{44F49914-7BC9-774C-80C2-B420243761C4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4664627" y="1302894"/>
            <a:ext cx="1" cy="1001919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Graphic 39">
            <a:extLst>
              <a:ext uri="{FF2B5EF4-FFF2-40B4-BE49-F238E27FC236}">
                <a16:creationId xmlns:a16="http://schemas.microsoft.com/office/drawing/2014/main" id="{072CB5F6-D207-9248-9C3E-4B428C967B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429677" y="730891"/>
            <a:ext cx="469900" cy="469900"/>
          </a:xfrm>
          <a:prstGeom prst="rect">
            <a:avLst/>
          </a:prstGeom>
        </p:spPr>
      </p:pic>
      <p:sp>
        <p:nvSpPr>
          <p:cNvPr id="19" name="TextBox 73">
            <a:extLst>
              <a:ext uri="{FF2B5EF4-FFF2-40B4-BE49-F238E27FC236}">
                <a16:creationId xmlns:a16="http://schemas.microsoft.com/office/drawing/2014/main" id="{78F345E2-2FD1-7346-A5F6-6849C88A4A5E}"/>
              </a:ext>
            </a:extLst>
          </p:cNvPr>
          <p:cNvSpPr txBox="1"/>
          <p:nvPr/>
        </p:nvSpPr>
        <p:spPr>
          <a:xfrm>
            <a:off x="5619989" y="733238"/>
            <a:ext cx="907868" cy="523220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Developer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on Cloud9</a:t>
            </a:r>
            <a:endParaRPr kumimoji="0" lang="en-US" sz="1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20" name="Graphic 56">
            <a:extLst>
              <a:ext uri="{FF2B5EF4-FFF2-40B4-BE49-F238E27FC236}">
                <a16:creationId xmlns:a16="http://schemas.microsoft.com/office/drawing/2014/main" id="{1C510DA1-CD32-5C4B-8AF5-63AFAC39DA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969166" y="675224"/>
            <a:ext cx="581234" cy="581234"/>
          </a:xfrm>
          <a:prstGeom prst="rect">
            <a:avLst/>
          </a:prstGeom>
        </p:spPr>
      </p:pic>
      <p:cxnSp>
        <p:nvCxnSpPr>
          <p:cNvPr id="15" name="Elbow Connector 22">
            <a:extLst>
              <a:ext uri="{FF2B5EF4-FFF2-40B4-BE49-F238E27FC236}">
                <a16:creationId xmlns:a16="http://schemas.microsoft.com/office/drawing/2014/main" id="{0DE59B9B-A5E0-5E46-A15C-CA91CFE97B14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2932106" y="2190777"/>
            <a:ext cx="862336" cy="990239"/>
          </a:xfrm>
          <a:prstGeom prst="bentConnector2">
            <a:avLst/>
          </a:prstGeom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7">
            <a:extLst>
              <a:ext uri="{FF2B5EF4-FFF2-40B4-BE49-F238E27FC236}">
                <a16:creationId xmlns:a16="http://schemas.microsoft.com/office/drawing/2014/main" id="{0288ADA2-C79E-EC42-9828-1207D8A0665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2263717" y="1856582"/>
            <a:ext cx="668389" cy="668389"/>
          </a:xfrm>
          <a:prstGeom prst="rect">
            <a:avLst/>
          </a:prstGeom>
        </p:spPr>
      </p:pic>
      <p:sp>
        <p:nvSpPr>
          <p:cNvPr id="24" name="TextBox 69">
            <a:extLst>
              <a:ext uri="{FF2B5EF4-FFF2-40B4-BE49-F238E27FC236}">
                <a16:creationId xmlns:a16="http://schemas.microsoft.com/office/drawing/2014/main" id="{7B8E0695-4AC1-1B42-9633-6D2A85AC3A9C}"/>
              </a:ext>
            </a:extLst>
          </p:cNvPr>
          <p:cNvSpPr txBox="1"/>
          <p:nvPr/>
        </p:nvSpPr>
        <p:spPr>
          <a:xfrm>
            <a:off x="2041490" y="2500259"/>
            <a:ext cx="1051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ECR</a:t>
            </a:r>
          </a:p>
        </p:txBody>
      </p:sp>
      <p:cxnSp>
        <p:nvCxnSpPr>
          <p:cNvPr id="29" name="Elbow Connector 22">
            <a:extLst>
              <a:ext uri="{FF2B5EF4-FFF2-40B4-BE49-F238E27FC236}">
                <a16:creationId xmlns:a16="http://schemas.microsoft.com/office/drawing/2014/main" id="{65976051-EF65-6A43-B734-9072FAB0961A}"/>
              </a:ext>
            </a:extLst>
          </p:cNvPr>
          <p:cNvCxnSpPr>
            <a:cxnSpLocks/>
            <a:endCxn id="23" idx="0"/>
          </p:cNvCxnSpPr>
          <p:nvPr/>
        </p:nvCxnSpPr>
        <p:spPr>
          <a:xfrm rot="10800000" flipV="1">
            <a:off x="2597912" y="1012962"/>
            <a:ext cx="1735398" cy="843620"/>
          </a:xfrm>
          <a:prstGeom prst="bentConnector2">
            <a:avLst/>
          </a:prstGeom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8D70C2A-378E-6C40-98FA-1E25D5F417EF}"/>
              </a:ext>
            </a:extLst>
          </p:cNvPr>
          <p:cNvSpPr txBox="1"/>
          <p:nvPr/>
        </p:nvSpPr>
        <p:spPr>
          <a:xfrm>
            <a:off x="5911314" y="4047692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タスク定義・サービス作成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0" name="Rounded Rectangle 90">
            <a:extLst>
              <a:ext uri="{FF2B5EF4-FFF2-40B4-BE49-F238E27FC236}">
                <a16:creationId xmlns:a16="http://schemas.microsoft.com/office/drawing/2014/main" id="{3612F548-077F-F340-BD32-C75DDCF351C9}"/>
              </a:ext>
            </a:extLst>
          </p:cNvPr>
          <p:cNvSpPr/>
          <p:nvPr/>
        </p:nvSpPr>
        <p:spPr>
          <a:xfrm>
            <a:off x="3586904" y="3181015"/>
            <a:ext cx="2362692" cy="1629590"/>
          </a:xfrm>
          <a:prstGeom prst="roundRect">
            <a:avLst>
              <a:gd name="adj" fmla="val 7500"/>
            </a:avLst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31" name="Graphic 137">
            <a:extLst>
              <a:ext uri="{FF2B5EF4-FFF2-40B4-BE49-F238E27FC236}">
                <a16:creationId xmlns:a16="http://schemas.microsoft.com/office/drawing/2014/main" id="{31916A91-F377-5649-A34E-CE85A84FE6A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3935829" y="4271566"/>
            <a:ext cx="469900" cy="469900"/>
          </a:xfrm>
          <a:prstGeom prst="rect">
            <a:avLst/>
          </a:prstGeom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F1E1829F-8B5C-114A-9D27-A37860FD4135}"/>
              </a:ext>
            </a:extLst>
          </p:cNvPr>
          <p:cNvSpPr txBox="1"/>
          <p:nvPr/>
        </p:nvSpPr>
        <p:spPr>
          <a:xfrm>
            <a:off x="4416571" y="4335593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インスタンス</a:t>
            </a:r>
          </a:p>
        </p:txBody>
      </p:sp>
      <p:sp>
        <p:nvSpPr>
          <p:cNvPr id="33" name="Rectangle 16">
            <a:extLst>
              <a:ext uri="{FF2B5EF4-FFF2-40B4-BE49-F238E27FC236}">
                <a16:creationId xmlns:a16="http://schemas.microsoft.com/office/drawing/2014/main" id="{2139263E-CADF-A94C-B782-0379D31F4985}"/>
              </a:ext>
            </a:extLst>
          </p:cNvPr>
          <p:cNvSpPr/>
          <p:nvPr/>
        </p:nvSpPr>
        <p:spPr>
          <a:xfrm>
            <a:off x="3929972" y="3884136"/>
            <a:ext cx="1762534" cy="381123"/>
          </a:xfrm>
          <a:prstGeom prst="rect">
            <a:avLst/>
          </a:prstGeom>
          <a:noFill/>
          <a:ln w="12700">
            <a:solidFill>
              <a:schemeClr val="accent5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76200" rIns="76200" bIns="38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33" dirty="0">
                <a:solidFill>
                  <a:schemeClr val="accent5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Capacity Provider</a:t>
            </a:r>
          </a:p>
        </p:txBody>
      </p:sp>
      <p:pic>
        <p:nvPicPr>
          <p:cNvPr id="17" name="Graphic 8">
            <a:extLst>
              <a:ext uri="{FF2B5EF4-FFF2-40B4-BE49-F238E27FC236}">
                <a16:creationId xmlns:a16="http://schemas.microsoft.com/office/drawing/2014/main" id="{F7796ACA-249B-FE42-8648-557F9F58427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5614841" y="2938615"/>
            <a:ext cx="559222" cy="559222"/>
          </a:xfrm>
          <a:prstGeom prst="rect">
            <a:avLst/>
          </a:prstGeom>
        </p:spPr>
      </p:pic>
      <p:pic>
        <p:nvPicPr>
          <p:cNvPr id="34" name="Graphic 7">
            <a:extLst>
              <a:ext uri="{FF2B5EF4-FFF2-40B4-BE49-F238E27FC236}">
                <a16:creationId xmlns:a16="http://schemas.microsoft.com/office/drawing/2014/main" id="{8A5C6863-3250-744B-A7C4-69BBEB6DCB9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5611068" y="2941483"/>
            <a:ext cx="559222" cy="55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625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グループ化 90">
            <a:extLst>
              <a:ext uri="{FF2B5EF4-FFF2-40B4-BE49-F238E27FC236}">
                <a16:creationId xmlns:a16="http://schemas.microsoft.com/office/drawing/2014/main" id="{DB27BF18-7004-4D43-AAA8-6E152831D588}"/>
              </a:ext>
            </a:extLst>
          </p:cNvPr>
          <p:cNvGrpSpPr/>
          <p:nvPr/>
        </p:nvGrpSpPr>
        <p:grpSpPr>
          <a:xfrm>
            <a:off x="2614489" y="1717867"/>
            <a:ext cx="4727996" cy="1746369"/>
            <a:chOff x="5989955" y="1106838"/>
            <a:chExt cx="4727996" cy="1746369"/>
          </a:xfrm>
        </p:grpSpPr>
        <p:cxnSp>
          <p:nvCxnSpPr>
            <p:cNvPr id="30" name="Straight Connector 41">
              <a:extLst>
                <a:ext uri="{FF2B5EF4-FFF2-40B4-BE49-F238E27FC236}">
                  <a16:creationId xmlns:a16="http://schemas.microsoft.com/office/drawing/2014/main" id="{307DDD3D-EB36-40B9-ACF4-70216616B899}"/>
                </a:ext>
              </a:extLst>
            </p:cNvPr>
            <p:cNvCxnSpPr>
              <a:cxnSpLocks/>
              <a:stCxn id="58" idx="3"/>
              <a:endCxn id="51" idx="1"/>
            </p:cNvCxnSpPr>
            <p:nvPr/>
          </p:nvCxnSpPr>
          <p:spPr>
            <a:xfrm>
              <a:off x="6715281" y="1730295"/>
              <a:ext cx="678950" cy="564537"/>
            </a:xfrm>
            <a:prstGeom prst="line">
              <a:avLst/>
            </a:prstGeom>
            <a:noFill/>
            <a:ln w="25400" cap="flat" cmpd="sng" algn="ctr">
              <a:solidFill>
                <a:srgbClr val="FF96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2" name="Straight Connector 36">
              <a:extLst>
                <a:ext uri="{FF2B5EF4-FFF2-40B4-BE49-F238E27FC236}">
                  <a16:creationId xmlns:a16="http://schemas.microsoft.com/office/drawing/2014/main" id="{A25D354E-4021-4495-A8D7-4FF260F01C3D}"/>
                </a:ext>
              </a:extLst>
            </p:cNvPr>
            <p:cNvCxnSpPr>
              <a:cxnSpLocks/>
              <a:stCxn id="58" idx="3"/>
              <a:endCxn id="56" idx="1"/>
            </p:cNvCxnSpPr>
            <p:nvPr/>
          </p:nvCxnSpPr>
          <p:spPr>
            <a:xfrm flipV="1">
              <a:off x="6715281" y="1106838"/>
              <a:ext cx="675381" cy="623457"/>
            </a:xfrm>
            <a:prstGeom prst="line">
              <a:avLst/>
            </a:prstGeom>
            <a:noFill/>
            <a:ln w="25400" cap="flat" cmpd="sng" algn="ctr">
              <a:solidFill>
                <a:srgbClr val="FF96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47" name="TextBox 24">
              <a:extLst>
                <a:ext uri="{FF2B5EF4-FFF2-40B4-BE49-F238E27FC236}">
                  <a16:creationId xmlns:a16="http://schemas.microsoft.com/office/drawing/2014/main" id="{E235FFB5-B917-4F29-AAA5-CFB289F0867B}"/>
                </a:ext>
              </a:extLst>
            </p:cNvPr>
            <p:cNvSpPr txBox="1"/>
            <p:nvPr/>
          </p:nvSpPr>
          <p:spPr>
            <a:xfrm>
              <a:off x="8299898" y="1744632"/>
              <a:ext cx="12348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B9FF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Service</a:t>
              </a:r>
            </a:p>
          </p:txBody>
        </p:sp>
        <p:sp>
          <p:nvSpPr>
            <p:cNvPr id="49" name="Content Placeholder 1">
              <a:extLst>
                <a:ext uri="{FF2B5EF4-FFF2-40B4-BE49-F238E27FC236}">
                  <a16:creationId xmlns:a16="http://schemas.microsoft.com/office/drawing/2014/main" id="{048B1DAE-408F-4DC0-B42A-22E5E2B53D42}"/>
                </a:ext>
              </a:extLst>
            </p:cNvPr>
            <p:cNvSpPr txBox="1">
              <a:spLocks/>
            </p:cNvSpPr>
            <p:nvPr/>
          </p:nvSpPr>
          <p:spPr>
            <a:xfrm>
              <a:off x="8541825" y="2050747"/>
              <a:ext cx="2176126" cy="80246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buFontTx/>
                <a:buNone/>
                <a:defRPr sz="1200" b="0" i="0" kern="1200" spc="50" baseline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200" b="0" i="0" kern="1200" spc="50" baseline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200" b="0" i="0" kern="1200" spc="50" baseline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200" b="0" i="0" kern="1200" spc="50" baseline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200" b="0" i="0" kern="1200" spc="50" baseline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marR="0" lvl="0" indent="-28575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ja-JP" altLang="en-US" sz="1200" b="0" i="0" u="none" strike="noStrike" kern="1200" cap="none" spc="5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Meiryo" panose="020B0604030504040204" pitchFamily="34" charset="-128"/>
                  <a:cs typeface="Amazon Ember" panose="020B0603020204020204" pitchFamily="34" charset="0"/>
                </a:rPr>
                <a:t>実行する</a:t>
              </a:r>
              <a:r>
                <a:rPr kumimoji="0" lang="en-US" sz="1200" b="0" i="0" u="none" strike="noStrike" kern="1200" cap="none" spc="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Task</a:t>
              </a:r>
              <a:r>
                <a:rPr kumimoji="0" lang="ja-JP" altLang="en-US" sz="1200" b="0" i="0" u="none" strike="noStrike" kern="1200" cap="none" spc="5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Meiryo" panose="020B0604030504040204" pitchFamily="34" charset="-128"/>
                  <a:cs typeface="Amazon Ember" panose="020B0603020204020204" pitchFamily="34" charset="0"/>
                </a:rPr>
                <a:t>の数</a:t>
              </a:r>
              <a:r>
                <a:rPr kumimoji="0" lang="en-US" altLang="ja-JP" sz="1200" b="0" i="0" u="none" strike="noStrike" kern="1200" cap="none" spc="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(n</a:t>
              </a:r>
              <a:r>
                <a:rPr kumimoji="0" lang="ja-JP" altLang="en-US" sz="1200" b="0" i="0" u="none" strike="noStrike" kern="1200" cap="none" spc="5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Meiryo" panose="020B0604030504040204" pitchFamily="34" charset="-128"/>
                  <a:cs typeface="Amazon Ember" panose="020B0603020204020204" pitchFamily="34" charset="0"/>
                </a:rPr>
                <a:t>個</a:t>
              </a:r>
              <a:r>
                <a:rPr kumimoji="0" lang="en-US" altLang="ja-JP" sz="1200" b="0" i="0" u="none" strike="noStrike" kern="1200" cap="none" spc="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)</a:t>
              </a:r>
              <a:r>
                <a:rPr kumimoji="0" lang="ja-JP" altLang="en-US" sz="1200" b="0" i="0" u="none" strike="noStrike" kern="1200" cap="none" spc="5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Meiryo" panose="020B0604030504040204" pitchFamily="34" charset="-128"/>
                  <a:cs typeface="Amazon Ember" panose="020B0603020204020204" pitchFamily="34" charset="0"/>
                </a:rPr>
                <a:t>を定義</a:t>
              </a:r>
              <a:endPara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  <a:p>
              <a:pPr marL="285750" marR="0" lvl="0" indent="-28575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ja-JP" sz="1200" b="0" i="0" u="none" strike="noStrike" kern="1200" cap="none" spc="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ELB</a:t>
              </a:r>
              <a:r>
                <a:rPr kumimoji="0" lang="ja-JP" altLang="en-US" sz="1200" b="0" i="0" u="none" strike="noStrike" kern="1200" cap="none" spc="5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Meiryo" panose="020B0604030504040204" pitchFamily="34" charset="-128"/>
                  <a:cs typeface="Amazon Ember" panose="020B0603020204020204" pitchFamily="34" charset="0"/>
                </a:rPr>
                <a:t>と連携</a:t>
              </a:r>
              <a:endParaRPr kumimoji="0" lang="en-US" altLang="ja-JP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  <a:p>
              <a:pPr marL="285750" marR="0" lvl="0" indent="-28575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ja-JP" altLang="en-US" sz="1200" b="0" i="0" u="none" strike="noStrike" kern="1200" cap="none" spc="5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Meiryo" panose="020B0604030504040204" pitchFamily="34" charset="-128"/>
                  <a:cs typeface="Amazon Ember" panose="020B0603020204020204" pitchFamily="34" charset="0"/>
                </a:rPr>
                <a:t>起動タイプ</a:t>
              </a:r>
              <a:r>
                <a:rPr kumimoji="0" lang="en-US" altLang="ja-JP" sz="1200" b="0" i="0" u="none" strike="noStrike" kern="1200" cap="none" spc="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(</a:t>
              </a:r>
              <a:r>
                <a:rPr kumimoji="0" lang="ja-JP" altLang="en-US" sz="1200" b="0" i="0" u="none" strike="noStrike" kern="1200" cap="none" spc="5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Meiryo" panose="020B0604030504040204" pitchFamily="34" charset="-128"/>
                  <a:cs typeface="Amazon Ember" panose="020B0603020204020204" pitchFamily="34" charset="0"/>
                </a:rPr>
                <a:t>後述</a:t>
              </a:r>
              <a:r>
                <a:rPr kumimoji="0" lang="en-US" altLang="ja-JP" sz="1200" b="0" i="0" u="none" strike="noStrike" kern="1200" cap="none" spc="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)</a:t>
              </a:r>
              <a:r>
                <a:rPr kumimoji="0" lang="ja-JP" altLang="en-US" sz="1200" b="0" i="0" u="none" strike="noStrike" kern="1200" cap="none" spc="5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 panose="020B0603020204020204" pitchFamily="34" charset="0"/>
                  <a:ea typeface="Meiryo" panose="020B0604030504040204" pitchFamily="34" charset="-128"/>
                  <a:cs typeface="Amazon Ember" panose="020B0603020204020204" pitchFamily="34" charset="0"/>
                </a:rPr>
                <a:t>を設定</a:t>
              </a:r>
              <a:endParaRPr kumimoji="0" lang="en-US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pic>
          <p:nvPicPr>
            <p:cNvPr id="58" name="Graphic 63">
              <a:extLst>
                <a:ext uri="{FF2B5EF4-FFF2-40B4-BE49-F238E27FC236}">
                  <a16:creationId xmlns:a16="http://schemas.microsoft.com/office/drawing/2014/main" id="{A2450CF7-20E3-447C-90F4-E50044A2A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989955" y="1210478"/>
              <a:ext cx="725326" cy="1039634"/>
            </a:xfrm>
            <a:prstGeom prst="rect">
              <a:avLst/>
            </a:prstGeom>
          </p:spPr>
        </p:pic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EE22374F-CFF7-4E46-8AB6-A2881FA4A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88" y="114936"/>
            <a:ext cx="8593851" cy="545192"/>
          </a:xfrm>
        </p:spPr>
        <p:txBody>
          <a:bodyPr/>
          <a:lstStyle/>
          <a:p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Task</a:t>
            </a:r>
            <a:r>
              <a:rPr kumimoji="1" lang="ja-JP" altLang="en-US"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 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Definition, Task, Service, Cluster</a:t>
            </a:r>
            <a:r>
              <a:rPr kumimoji="1" lang="ja-JP" altLang="en-US"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の関係</a:t>
            </a:r>
          </a:p>
        </p:txBody>
      </p:sp>
      <p:sp>
        <p:nvSpPr>
          <p:cNvPr id="42" name="TextBox 16">
            <a:extLst>
              <a:ext uri="{FF2B5EF4-FFF2-40B4-BE49-F238E27FC236}">
                <a16:creationId xmlns:a16="http://schemas.microsoft.com/office/drawing/2014/main" id="{01A34680-EEF4-4E98-AD9A-E64343E4516E}"/>
              </a:ext>
            </a:extLst>
          </p:cNvPr>
          <p:cNvSpPr txBox="1"/>
          <p:nvPr/>
        </p:nvSpPr>
        <p:spPr>
          <a:xfrm>
            <a:off x="5017820" y="969665"/>
            <a:ext cx="845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9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Task</a:t>
            </a:r>
          </a:p>
        </p:txBody>
      </p:sp>
      <p:sp>
        <p:nvSpPr>
          <p:cNvPr id="43" name="Content Placeholder 1">
            <a:extLst>
              <a:ext uri="{FF2B5EF4-FFF2-40B4-BE49-F238E27FC236}">
                <a16:creationId xmlns:a16="http://schemas.microsoft.com/office/drawing/2014/main" id="{335854C5-D31C-4B77-8599-494B07C4DEF6}"/>
              </a:ext>
            </a:extLst>
          </p:cNvPr>
          <p:cNvSpPr txBox="1">
            <a:spLocks/>
          </p:cNvSpPr>
          <p:nvPr/>
        </p:nvSpPr>
        <p:spPr>
          <a:xfrm>
            <a:off x="5129472" y="1259558"/>
            <a:ext cx="2413037" cy="7345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200" b="0" i="0" kern="1200" spc="50" baseline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b="0" i="0" kern="1200" spc="50" baseline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b="0" i="0" kern="1200" spc="50" baseline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b="0" i="0" kern="1200" spc="50" baseline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b="0" i="0" kern="1200" spc="50" baseline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ja-JP" altLang="en-US" sz="1200" b="0" i="0" u="none" strike="noStrike" kern="1200" cap="none" spc="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１つまたは複数のコンテナを</a:t>
            </a:r>
            <a:r>
              <a:rPr kumimoji="0" lang="en-US" altLang="ja-JP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Task</a:t>
            </a:r>
            <a:r>
              <a:rPr kumimoji="0" lang="ja-JP" altLang="en-US" sz="1200" b="0" i="0" u="none" strike="noStrike" kern="1200" cap="none" spc="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として定義</a:t>
            </a:r>
            <a:endParaRPr kumimoji="0" lang="en-US" altLang="ja-JP" sz="1200" b="0" i="0" u="none" strike="noStrike" kern="1200" cap="none" spc="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Task</a:t>
            </a:r>
            <a:r>
              <a:rPr kumimoji="0" lang="ja-JP" altLang="en-US" sz="1200" b="0" i="0" u="none" strike="noStrike" kern="1200" cap="none" spc="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内のコンテナは同一ホスト上で実行される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7BB74E96-735B-4806-B536-36439F57739A}"/>
              </a:ext>
            </a:extLst>
          </p:cNvPr>
          <p:cNvGrpSpPr/>
          <p:nvPr/>
        </p:nvGrpSpPr>
        <p:grpSpPr>
          <a:xfrm>
            <a:off x="4015196" y="1200458"/>
            <a:ext cx="921312" cy="1034818"/>
            <a:chOff x="4417951" y="1065602"/>
            <a:chExt cx="921312" cy="1034818"/>
          </a:xfrm>
        </p:grpSpPr>
        <p:sp>
          <p:nvSpPr>
            <p:cNvPr id="56" name="Rectangle 114">
              <a:extLst>
                <a:ext uri="{FF2B5EF4-FFF2-40B4-BE49-F238E27FC236}">
                  <a16:creationId xmlns:a16="http://schemas.microsoft.com/office/drawing/2014/main" id="{0644A5BA-4A85-45C2-968E-18C35E236B2C}"/>
                </a:ext>
              </a:extLst>
            </p:cNvPr>
            <p:cNvSpPr/>
            <p:nvPr/>
          </p:nvSpPr>
          <p:spPr>
            <a:xfrm>
              <a:off x="4417951" y="1065602"/>
              <a:ext cx="921312" cy="10348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 cap="flat" cmpd="sng" algn="ctr">
              <a:solidFill>
                <a:srgbClr val="00A0C8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A0C8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pic>
          <p:nvPicPr>
            <p:cNvPr id="52" name="Graphic 98">
              <a:extLst>
                <a:ext uri="{FF2B5EF4-FFF2-40B4-BE49-F238E27FC236}">
                  <a16:creationId xmlns:a16="http://schemas.microsoft.com/office/drawing/2014/main" id="{8256DD28-4CEF-42B1-BDD4-2E25639E5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4646526" y="1109787"/>
              <a:ext cx="450810" cy="450810"/>
            </a:xfrm>
            <a:prstGeom prst="rect">
              <a:avLst/>
            </a:prstGeom>
          </p:spPr>
        </p:pic>
        <p:pic>
          <p:nvPicPr>
            <p:cNvPr id="53" name="Graphic 98">
              <a:extLst>
                <a:ext uri="{FF2B5EF4-FFF2-40B4-BE49-F238E27FC236}">
                  <a16:creationId xmlns:a16="http://schemas.microsoft.com/office/drawing/2014/main" id="{408AD977-C094-44F6-B7C6-F961ED0A3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4646526" y="1589397"/>
              <a:ext cx="450810" cy="450810"/>
            </a:xfrm>
            <a:prstGeom prst="rect">
              <a:avLst/>
            </a:prstGeom>
          </p:spPr>
        </p:pic>
      </p:grpSp>
      <p:sp>
        <p:nvSpPr>
          <p:cNvPr id="35" name="Rounded Rectangle 6">
            <a:extLst>
              <a:ext uri="{FF2B5EF4-FFF2-40B4-BE49-F238E27FC236}">
                <a16:creationId xmlns:a16="http://schemas.microsoft.com/office/drawing/2014/main" id="{B992F985-8D9E-471E-B443-1CAD8D1762E4}"/>
              </a:ext>
            </a:extLst>
          </p:cNvPr>
          <p:cNvSpPr/>
          <p:nvPr/>
        </p:nvSpPr>
        <p:spPr>
          <a:xfrm>
            <a:off x="2422187" y="917318"/>
            <a:ext cx="5146580" cy="2801682"/>
          </a:xfrm>
          <a:prstGeom prst="roundRect">
            <a:avLst>
              <a:gd name="adj" fmla="val 5336"/>
            </a:avLst>
          </a:prstGeom>
          <a:noFill/>
          <a:ln w="6350" cap="flat" cmpd="sng" algn="ctr">
            <a:solidFill>
              <a:srgbClr val="FFFFFF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7" name="TextBox 10">
            <a:extLst>
              <a:ext uri="{FF2B5EF4-FFF2-40B4-BE49-F238E27FC236}">
                <a16:creationId xmlns:a16="http://schemas.microsoft.com/office/drawing/2014/main" id="{B3EE3BEA-81B1-410B-BC49-BAF9ED843BD8}"/>
              </a:ext>
            </a:extLst>
          </p:cNvPr>
          <p:cNvSpPr txBox="1"/>
          <p:nvPr/>
        </p:nvSpPr>
        <p:spPr>
          <a:xfrm>
            <a:off x="4393753" y="3723366"/>
            <a:ext cx="2296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9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Cluster</a:t>
            </a:r>
          </a:p>
        </p:txBody>
      </p:sp>
      <p:pic>
        <p:nvPicPr>
          <p:cNvPr id="40" name="Graphic 6">
            <a:extLst>
              <a:ext uri="{FF2B5EF4-FFF2-40B4-BE49-F238E27FC236}">
                <a16:creationId xmlns:a16="http://schemas.microsoft.com/office/drawing/2014/main" id="{19C7FD96-8163-1F4D-B95E-B70326E0C6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682582" y="3765330"/>
            <a:ext cx="711200" cy="711200"/>
          </a:xfrm>
          <a:prstGeom prst="rect">
            <a:avLst/>
          </a:prstGeom>
        </p:spPr>
      </p:pic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2335D7F4-1F11-7C41-9B34-70432D1BD2FB}"/>
              </a:ext>
            </a:extLst>
          </p:cNvPr>
          <p:cNvGrpSpPr/>
          <p:nvPr/>
        </p:nvGrpSpPr>
        <p:grpSpPr>
          <a:xfrm>
            <a:off x="4018765" y="2388452"/>
            <a:ext cx="921312" cy="1034818"/>
            <a:chOff x="4417951" y="1065602"/>
            <a:chExt cx="921312" cy="1034818"/>
          </a:xfrm>
        </p:grpSpPr>
        <p:sp>
          <p:nvSpPr>
            <p:cNvPr id="51" name="Rectangle 114">
              <a:extLst>
                <a:ext uri="{FF2B5EF4-FFF2-40B4-BE49-F238E27FC236}">
                  <a16:creationId xmlns:a16="http://schemas.microsoft.com/office/drawing/2014/main" id="{C2EF54AB-202B-A542-B3CA-3D3A9C733BCA}"/>
                </a:ext>
              </a:extLst>
            </p:cNvPr>
            <p:cNvSpPr/>
            <p:nvPr/>
          </p:nvSpPr>
          <p:spPr>
            <a:xfrm>
              <a:off x="4417951" y="1065602"/>
              <a:ext cx="921312" cy="10348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 cap="flat" cmpd="sng" algn="ctr">
              <a:solidFill>
                <a:srgbClr val="00A0C8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A0C8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pic>
          <p:nvPicPr>
            <p:cNvPr id="55" name="Graphic 98">
              <a:extLst>
                <a:ext uri="{FF2B5EF4-FFF2-40B4-BE49-F238E27FC236}">
                  <a16:creationId xmlns:a16="http://schemas.microsoft.com/office/drawing/2014/main" id="{E6C2AAF1-C7CD-BE4C-B6DF-EF534B884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4646526" y="1109787"/>
              <a:ext cx="450810" cy="450810"/>
            </a:xfrm>
            <a:prstGeom prst="rect">
              <a:avLst/>
            </a:prstGeom>
          </p:spPr>
        </p:pic>
        <p:pic>
          <p:nvPicPr>
            <p:cNvPr id="57" name="Graphic 98">
              <a:extLst>
                <a:ext uri="{FF2B5EF4-FFF2-40B4-BE49-F238E27FC236}">
                  <a16:creationId xmlns:a16="http://schemas.microsoft.com/office/drawing/2014/main" id="{9A2A384F-2397-0447-9C5A-1395BD587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4646526" y="1589397"/>
              <a:ext cx="450810" cy="450810"/>
            </a:xfrm>
            <a:prstGeom prst="rect">
              <a:avLst/>
            </a:prstGeom>
          </p:spPr>
        </p:pic>
      </p:grpSp>
      <p:sp>
        <p:nvSpPr>
          <p:cNvPr id="59" name="Rounded Rectangle 6">
            <a:extLst>
              <a:ext uri="{FF2B5EF4-FFF2-40B4-BE49-F238E27FC236}">
                <a16:creationId xmlns:a16="http://schemas.microsoft.com/office/drawing/2014/main" id="{6EF55872-D49A-B449-AA1D-869A06E1725E}"/>
              </a:ext>
            </a:extLst>
          </p:cNvPr>
          <p:cNvSpPr/>
          <p:nvPr/>
        </p:nvSpPr>
        <p:spPr>
          <a:xfrm>
            <a:off x="3910519" y="969665"/>
            <a:ext cx="3511685" cy="1371659"/>
          </a:xfrm>
          <a:prstGeom prst="roundRect">
            <a:avLst>
              <a:gd name="adj" fmla="val 5336"/>
            </a:avLst>
          </a:prstGeom>
          <a:noFill/>
          <a:ln w="6350" cap="flat" cmpd="sng" algn="ctr">
            <a:solidFill>
              <a:srgbClr val="FFFFFF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60" name="Graphic 6">
            <a:extLst>
              <a:ext uri="{FF2B5EF4-FFF2-40B4-BE49-F238E27FC236}">
                <a16:creationId xmlns:a16="http://schemas.microsoft.com/office/drawing/2014/main" id="{ACA15537-D890-A44E-9A23-44ACCC60AB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487085" y="3761924"/>
            <a:ext cx="711200" cy="711200"/>
          </a:xfrm>
          <a:prstGeom prst="rect">
            <a:avLst/>
          </a:prstGeom>
        </p:spPr>
      </p:pic>
      <p:pic>
        <p:nvPicPr>
          <p:cNvPr id="61" name="Graphic 6">
            <a:extLst>
              <a:ext uri="{FF2B5EF4-FFF2-40B4-BE49-F238E27FC236}">
                <a16:creationId xmlns:a16="http://schemas.microsoft.com/office/drawing/2014/main" id="{BA16903D-788F-3A41-AF72-4ED383C281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298582" y="3771347"/>
            <a:ext cx="711200" cy="711200"/>
          </a:xfrm>
          <a:prstGeom prst="rect">
            <a:avLst/>
          </a:prstGeom>
        </p:spPr>
      </p:pic>
      <p:sp>
        <p:nvSpPr>
          <p:cNvPr id="62" name="Rounded Rectangle 6">
            <a:extLst>
              <a:ext uri="{FF2B5EF4-FFF2-40B4-BE49-F238E27FC236}">
                <a16:creationId xmlns:a16="http://schemas.microsoft.com/office/drawing/2014/main" id="{AFFDB215-C4A3-5447-9410-60FA23950CDB}"/>
              </a:ext>
            </a:extLst>
          </p:cNvPr>
          <p:cNvSpPr/>
          <p:nvPr/>
        </p:nvSpPr>
        <p:spPr>
          <a:xfrm>
            <a:off x="2159540" y="817123"/>
            <a:ext cx="5561627" cy="3764605"/>
          </a:xfrm>
          <a:prstGeom prst="roundRect">
            <a:avLst>
              <a:gd name="adj" fmla="val 5336"/>
            </a:avLst>
          </a:prstGeom>
          <a:noFill/>
          <a:ln w="6350" cap="flat" cmpd="sng" algn="ctr">
            <a:solidFill>
              <a:srgbClr val="FFFFFF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3" name="Content Placeholder 1">
            <a:extLst>
              <a:ext uri="{FF2B5EF4-FFF2-40B4-BE49-F238E27FC236}">
                <a16:creationId xmlns:a16="http://schemas.microsoft.com/office/drawing/2014/main" id="{0055D731-9107-BB41-80CA-5E258B77CF11}"/>
              </a:ext>
            </a:extLst>
          </p:cNvPr>
          <p:cNvSpPr txBox="1">
            <a:spLocks/>
          </p:cNvSpPr>
          <p:nvPr/>
        </p:nvSpPr>
        <p:spPr>
          <a:xfrm>
            <a:off x="5166359" y="3989582"/>
            <a:ext cx="2376150" cy="8024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200" b="0" i="0" kern="1200" spc="50" baseline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b="0" i="0" kern="1200" spc="50" baseline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b="0" i="0" kern="1200" spc="50" baseline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b="0" i="0" kern="1200" spc="50" baseline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b="0" i="0" kern="1200" spc="50" baseline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Task</a:t>
            </a:r>
            <a:r>
              <a:rPr kumimoji="0" lang="ja-JP" altLang="en-US" sz="1200" b="0" i="0" u="none" strike="noStrike" kern="1200" cap="none" spc="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や</a:t>
            </a:r>
            <a:r>
              <a:rPr kumimoji="0" lang="en-US" altLang="ja-JP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Service</a:t>
            </a:r>
            <a:r>
              <a:rPr kumimoji="0" lang="ja-JP" altLang="en-US" sz="1200" b="0" i="0" u="none" strike="noStrike" kern="1200" cap="none" spc="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が稼働する環境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6913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6411" y="1749845"/>
            <a:ext cx="6540070" cy="2010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IAM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ロール設定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(1)</a:t>
            </a:r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 rot="2648021">
            <a:off x="7434187" y="-344857"/>
            <a:ext cx="2649341" cy="1364936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ja-JP" sz="1600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endParaRPr kumimoji="1" lang="en-US" altLang="ja-JP" sz="1600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kumimoji="1" lang="en-US" altLang="ja-JP" sz="16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IAM</a:t>
            </a:r>
          </a:p>
          <a:p>
            <a:pPr algn="ctr"/>
            <a:r>
              <a:rPr kumimoji="1" lang="ja-JP" altLang="en-US" sz="1600" b="1" dirty="0">
                <a:solidFill>
                  <a:schemeClr val="bg1"/>
                </a:solidFill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コンソール</a:t>
            </a:r>
          </a:p>
        </p:txBody>
      </p:sp>
      <p:sp>
        <p:nvSpPr>
          <p:cNvPr id="6" name="線吹き出し 1 (枠付き) 5"/>
          <p:cNvSpPr/>
          <p:nvPr/>
        </p:nvSpPr>
        <p:spPr>
          <a:xfrm>
            <a:off x="293838" y="654293"/>
            <a:ext cx="7630962" cy="324175"/>
          </a:xfrm>
          <a:prstGeom prst="borderCallout1">
            <a:avLst>
              <a:gd name="adj1" fmla="val 60562"/>
              <a:gd name="adj2" fmla="val 3560"/>
              <a:gd name="adj3" fmla="val 85702"/>
              <a:gd name="adj4" fmla="val 21578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9525" lvl="0" indent="-9525" defTabSz="914400"/>
            <a:r>
              <a:rPr kumimoji="1" lang="en-US" altLang="ja-JP" sz="13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CodeDeploy</a:t>
            </a:r>
            <a:r>
              <a:rPr kumimoji="1" lang="ja-JP" altLang="en-US" sz="13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が利用する</a:t>
            </a:r>
            <a:r>
              <a:rPr kumimoji="1" lang="en-US" altLang="ja-JP" sz="13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IAM</a:t>
            </a:r>
            <a:r>
              <a:rPr kumimoji="1" lang="ja-JP" altLang="en-US" sz="13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ロールを作成します。</a:t>
            </a:r>
            <a:endParaRPr kumimoji="1" lang="en-US" altLang="ja-JP" sz="13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角丸四角形 7"/>
          <p:cNvSpPr/>
          <p:nvPr/>
        </p:nvSpPr>
        <p:spPr>
          <a:xfrm>
            <a:off x="396411" y="2497118"/>
            <a:ext cx="691682" cy="182881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270171" y="1688871"/>
            <a:ext cx="800930" cy="303244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cxnSp>
        <p:nvCxnSpPr>
          <p:cNvPr id="10" name="直線矢印コネクタ 9"/>
          <p:cNvCxnSpPr>
            <a:stCxn id="8" idx="0"/>
            <a:endCxn id="9" idx="2"/>
          </p:cNvCxnSpPr>
          <p:nvPr/>
        </p:nvCxnSpPr>
        <p:spPr>
          <a:xfrm flipV="1">
            <a:off x="742252" y="1992115"/>
            <a:ext cx="928384" cy="5050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3B5C914-8C06-054B-ADA8-BB0F9CE2F074}"/>
              </a:ext>
            </a:extLst>
          </p:cNvPr>
          <p:cNvSpPr/>
          <p:nvPr/>
        </p:nvSpPr>
        <p:spPr>
          <a:xfrm>
            <a:off x="293838" y="1191934"/>
            <a:ext cx="2193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Services -&gt; IAM </a:t>
            </a:r>
            <a:r>
              <a:rPr kumimoji="1" lang="ja-JP" altLang="en-US" b="1"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へ</a:t>
            </a:r>
            <a:r>
              <a:rPr kumimoji="1" lang="en-US" altLang="ja-JP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endParaRPr lang="en-US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2410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E8DD6A-6871-C24E-9A5D-0E7CF8D9F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17" y="482321"/>
            <a:ext cx="3328997" cy="4550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IAM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ロール設定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(2)</a:t>
            </a:r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角丸四角形 7"/>
          <p:cNvSpPr/>
          <p:nvPr/>
        </p:nvSpPr>
        <p:spPr>
          <a:xfrm>
            <a:off x="502911" y="856096"/>
            <a:ext cx="912724" cy="301450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13" name="線吹き出し 1 (枠付き) 12"/>
          <p:cNvSpPr/>
          <p:nvPr/>
        </p:nvSpPr>
        <p:spPr>
          <a:xfrm>
            <a:off x="5083387" y="949737"/>
            <a:ext cx="3468773" cy="1180375"/>
          </a:xfrm>
          <a:prstGeom prst="borderCallout1">
            <a:avLst>
              <a:gd name="adj1" fmla="val 33341"/>
              <a:gd name="adj2" fmla="val -1038"/>
              <a:gd name="adj3" fmla="val 33831"/>
              <a:gd name="adj4" fmla="val -10473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9525" lvl="0" indent="-9525" defTabSz="914400"/>
            <a:r>
              <a:rPr kumimoji="1" lang="en-US" altLang="ja-JP" sz="13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Role</a:t>
            </a:r>
            <a:r>
              <a:rPr kumimoji="1" lang="ja-JP" altLang="en-US" sz="13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タイプで</a:t>
            </a:r>
            <a:endParaRPr kumimoji="1" lang="en-US" altLang="ja-JP" sz="13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9525" lvl="0" indent="-9525" defTabSz="914400"/>
            <a:r>
              <a:rPr kumimoji="1" lang="en-US" altLang="ja-JP" sz="13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Service &gt; </a:t>
            </a:r>
          </a:p>
          <a:p>
            <a:pPr marL="9525" lvl="0" indent="-9525" defTabSz="914400"/>
            <a:r>
              <a:rPr kumimoji="1" lang="en-US" altLang="ja-JP" sz="13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CodeDeploy</a:t>
            </a:r>
            <a:r>
              <a:rPr kumimoji="1" lang="en-US" altLang="ja-JP" sz="13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&gt; </a:t>
            </a:r>
          </a:p>
          <a:p>
            <a:pPr marL="9525" lvl="0" indent="-9525" defTabSz="914400"/>
            <a:r>
              <a:rPr kumimoji="1" lang="en-US" altLang="ja-JP" sz="13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CodeDeploy</a:t>
            </a:r>
            <a:r>
              <a:rPr kumimoji="1" lang="en-US" altLang="ja-JP" sz="13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– ECS </a:t>
            </a:r>
            <a:r>
              <a:rPr kumimoji="1" lang="ja-JP" altLang="en-US" sz="13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を選択してから</a:t>
            </a:r>
            <a:endParaRPr kumimoji="1" lang="en-US" altLang="ja-JP" sz="13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9525" lvl="0" indent="-9525" defTabSz="914400"/>
            <a:r>
              <a:rPr kumimoji="1" lang="en-US" altLang="ja-JP" sz="13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Next: Permission</a:t>
            </a:r>
            <a:r>
              <a:rPr kumimoji="1" lang="ja-JP" altLang="en-US" sz="13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を選択</a:t>
            </a:r>
            <a:endParaRPr kumimoji="1" lang="en-US" altLang="ja-JP" sz="13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角丸四角形 6"/>
          <p:cNvSpPr/>
          <p:nvPr/>
        </p:nvSpPr>
        <p:spPr>
          <a:xfrm>
            <a:off x="582118" y="3436536"/>
            <a:ext cx="754314" cy="180871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582116" y="3940211"/>
            <a:ext cx="754316" cy="159517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cxnSp>
        <p:nvCxnSpPr>
          <p:cNvPr id="10" name="直線矢印コネクタ 9"/>
          <p:cNvCxnSpPr>
            <a:cxnSpLocks/>
            <a:stCxn id="8" idx="2"/>
            <a:endCxn id="7" idx="0"/>
          </p:cNvCxnSpPr>
          <p:nvPr/>
        </p:nvCxnSpPr>
        <p:spPr>
          <a:xfrm>
            <a:off x="959273" y="1157546"/>
            <a:ext cx="2" cy="22789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>
            <a:cxnSpLocks/>
            <a:stCxn id="7" idx="2"/>
            <a:endCxn id="9" idx="0"/>
          </p:cNvCxnSpPr>
          <p:nvPr/>
        </p:nvCxnSpPr>
        <p:spPr>
          <a:xfrm flipH="1">
            <a:off x="959274" y="3617407"/>
            <a:ext cx="1" cy="3228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1065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446812-96CE-8743-8D06-300270172B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637" y="1276883"/>
            <a:ext cx="8312727" cy="258973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IAM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ロール設定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(3)</a:t>
            </a:r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角丸四角形 7"/>
          <p:cNvSpPr/>
          <p:nvPr/>
        </p:nvSpPr>
        <p:spPr>
          <a:xfrm>
            <a:off x="7407807" y="3512257"/>
            <a:ext cx="812225" cy="314810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FCEE6F-54E2-1F42-8A84-0CC37F921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70" y="1153182"/>
            <a:ext cx="8283659" cy="1983988"/>
          </a:xfrm>
          <a:prstGeom prst="rect">
            <a:avLst/>
          </a:prstGeom>
        </p:spPr>
      </p:pic>
      <p:sp>
        <p:nvSpPr>
          <p:cNvPr id="13" name="線吹き出し 1 (枠付き) 12"/>
          <p:cNvSpPr/>
          <p:nvPr/>
        </p:nvSpPr>
        <p:spPr>
          <a:xfrm>
            <a:off x="4357980" y="1149745"/>
            <a:ext cx="4503978" cy="520910"/>
          </a:xfrm>
          <a:prstGeom prst="borderCallout1">
            <a:avLst>
              <a:gd name="adj1" fmla="val 102203"/>
              <a:gd name="adj2" fmla="val 1797"/>
              <a:gd name="adj3" fmla="val 313767"/>
              <a:gd name="adj4" fmla="val -27698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r>
              <a:rPr lang="en-US" altLang="ja-JP" dirty="0" err="1">
                <a:hlinkClick r:id="rId4"/>
              </a:rPr>
              <a:t>AWSCodeDeployRoleForECS</a:t>
            </a:r>
            <a:endParaRPr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lvl="0" algn="ctr" defTabSz="914400"/>
            <a:r>
              <a:rPr lang="ja-JP" altLang="en-US" sz="1400" dirty="0">
                <a:latin typeface="Amazon Ember" panose="020B0603020204020204" pitchFamily="34" charset="0"/>
                <a:ea typeface="Meiryo" charset="-128"/>
                <a:cs typeface="Amazon Ember" panose="020B0603020204020204" pitchFamily="34" charset="0"/>
              </a:rPr>
              <a:t>ポリシーが表示されていることを確認し</a:t>
            </a:r>
            <a:r>
              <a:rPr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Next: Tags</a:t>
            </a:r>
          </a:p>
        </p:txBody>
      </p:sp>
    </p:spTree>
    <p:extLst>
      <p:ext uri="{BB962C8B-B14F-4D97-AF65-F5344CB8AC3E}">
        <p14:creationId xmlns:p14="http://schemas.microsoft.com/office/powerpoint/2010/main" val="3316019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本ハンズオンで構築する構成図</a:t>
            </a:r>
          </a:p>
        </p:txBody>
      </p:sp>
      <p:pic>
        <p:nvPicPr>
          <p:cNvPr id="137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491" y="814208"/>
            <a:ext cx="215900" cy="241300"/>
          </a:xfrm>
          <a:prstGeom prst="rect">
            <a:avLst/>
          </a:prstGeom>
        </p:spPr>
      </p:pic>
      <p:pic>
        <p:nvPicPr>
          <p:cNvPr id="139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998" y="804184"/>
            <a:ext cx="215900" cy="241300"/>
          </a:xfrm>
          <a:prstGeom prst="rect">
            <a:avLst/>
          </a:prstGeom>
        </p:spPr>
      </p:pic>
      <p:pic>
        <p:nvPicPr>
          <p:cNvPr id="192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547" y="1909035"/>
            <a:ext cx="530774" cy="530774"/>
          </a:xfrm>
          <a:prstGeom prst="rect">
            <a:avLst/>
          </a:prstGeom>
        </p:spPr>
      </p:pic>
      <p:pic>
        <p:nvPicPr>
          <p:cNvPr id="193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455" y="2529199"/>
            <a:ext cx="347748" cy="530774"/>
          </a:xfrm>
          <a:prstGeom prst="rect">
            <a:avLst/>
          </a:prstGeom>
        </p:spPr>
      </p:pic>
      <p:sp>
        <p:nvSpPr>
          <p:cNvPr id="194" name="テキスト ボックス 193"/>
          <p:cNvSpPr txBox="1"/>
          <p:nvPr/>
        </p:nvSpPr>
        <p:spPr>
          <a:xfrm>
            <a:off x="640897" y="3077066"/>
            <a:ext cx="954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External</a:t>
            </a:r>
          </a:p>
          <a:p>
            <a:pPr algn="ctr"/>
            <a:r>
              <a:rPr kumimoji="1" lang="en-US" altLang="ja-JP" sz="12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Client</a:t>
            </a:r>
          </a:p>
        </p:txBody>
      </p:sp>
      <p:cxnSp>
        <p:nvCxnSpPr>
          <p:cNvPr id="196" name="カギ線コネクタ 195"/>
          <p:cNvCxnSpPr>
            <a:cxnSpLocks/>
          </p:cNvCxnSpPr>
          <p:nvPr/>
        </p:nvCxnSpPr>
        <p:spPr>
          <a:xfrm flipV="1">
            <a:off x="1292203" y="1893570"/>
            <a:ext cx="1694088" cy="901016"/>
          </a:xfrm>
          <a:prstGeom prst="bentConnector3">
            <a:avLst>
              <a:gd name="adj1" fmla="val 33306"/>
            </a:avLst>
          </a:prstGeom>
          <a:ln w="19050">
            <a:solidFill>
              <a:schemeClr val="accent3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34">
            <a:extLst>
              <a:ext uri="{FF2B5EF4-FFF2-40B4-BE49-F238E27FC236}">
                <a16:creationId xmlns:a16="http://schemas.microsoft.com/office/drawing/2014/main" id="{BFC4A3A1-E222-ED4D-A614-F66A0EBEA392}"/>
              </a:ext>
            </a:extLst>
          </p:cNvPr>
          <p:cNvSpPr/>
          <p:nvPr/>
        </p:nvSpPr>
        <p:spPr>
          <a:xfrm>
            <a:off x="2247678" y="605442"/>
            <a:ext cx="5727921" cy="44491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52" name="Rectangle 36">
            <a:extLst>
              <a:ext uri="{FF2B5EF4-FFF2-40B4-BE49-F238E27FC236}">
                <a16:creationId xmlns:a16="http://schemas.microsoft.com/office/drawing/2014/main" id="{A21C3BF2-2588-B34B-8B63-39E46864D703}"/>
              </a:ext>
            </a:extLst>
          </p:cNvPr>
          <p:cNvSpPr/>
          <p:nvPr/>
        </p:nvSpPr>
        <p:spPr>
          <a:xfrm>
            <a:off x="2600012" y="935497"/>
            <a:ext cx="5087930" cy="3983741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>
              <a:solidFill>
                <a:schemeClr val="accent3"/>
              </a:solidFill>
            </a:endParaRPr>
          </a:p>
        </p:txBody>
      </p:sp>
      <p:sp>
        <p:nvSpPr>
          <p:cNvPr id="51" name="Rectangle 36">
            <a:extLst>
              <a:ext uri="{FF2B5EF4-FFF2-40B4-BE49-F238E27FC236}">
                <a16:creationId xmlns:a16="http://schemas.microsoft.com/office/drawing/2014/main" id="{25B9F9BC-FFB3-1042-A885-26DF5FF3500A}"/>
              </a:ext>
            </a:extLst>
          </p:cNvPr>
          <p:cNvSpPr/>
          <p:nvPr/>
        </p:nvSpPr>
        <p:spPr>
          <a:xfrm>
            <a:off x="2447612" y="783097"/>
            <a:ext cx="5087930" cy="398374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200" dirty="0">
                <a:solidFill>
                  <a:schemeClr val="accent3"/>
                </a:solidFill>
              </a:rPr>
              <a:t>Availability Zone a/c</a:t>
            </a:r>
          </a:p>
        </p:txBody>
      </p:sp>
      <p:sp>
        <p:nvSpPr>
          <p:cNvPr id="136" name="Rounded Rectangle 21"/>
          <p:cNvSpPr/>
          <p:nvPr/>
        </p:nvSpPr>
        <p:spPr>
          <a:xfrm>
            <a:off x="2589103" y="941632"/>
            <a:ext cx="1404115" cy="3393590"/>
          </a:xfrm>
          <a:prstGeom prst="roundRect">
            <a:avLst>
              <a:gd name="adj" fmla="val 5944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38" name="Rounded Rectangle 21"/>
          <p:cNvSpPr/>
          <p:nvPr/>
        </p:nvSpPr>
        <p:spPr>
          <a:xfrm>
            <a:off x="4057248" y="941632"/>
            <a:ext cx="3291364" cy="3393590"/>
          </a:xfrm>
          <a:prstGeom prst="roundRect">
            <a:avLst>
              <a:gd name="adj" fmla="val 5299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5" name="TextBox 32"/>
          <p:cNvSpPr txBox="1">
            <a:spLocks noChangeArrowheads="1"/>
          </p:cNvSpPr>
          <p:nvPr/>
        </p:nvSpPr>
        <p:spPr bwMode="auto">
          <a:xfrm>
            <a:off x="2876441" y="932397"/>
            <a:ext cx="128237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ja-JP" sz="1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Public Subnet</a:t>
            </a:r>
            <a:endParaRPr lang="en-US" sz="1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8" name="TextBox 32"/>
          <p:cNvSpPr txBox="1">
            <a:spLocks noChangeArrowheads="1"/>
          </p:cNvSpPr>
          <p:nvPr/>
        </p:nvSpPr>
        <p:spPr bwMode="auto">
          <a:xfrm>
            <a:off x="6083614" y="973761"/>
            <a:ext cx="118746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ja-JP" sz="10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Private Subnet</a:t>
            </a:r>
            <a:endParaRPr lang="en-US" sz="1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52" name="テキスト ボックス 151"/>
          <p:cNvSpPr txBox="1"/>
          <p:nvPr/>
        </p:nvSpPr>
        <p:spPr>
          <a:xfrm>
            <a:off x="2600127" y="2186073"/>
            <a:ext cx="14026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Application</a:t>
            </a:r>
          </a:p>
          <a:p>
            <a:pPr algn="ctr"/>
            <a:r>
              <a:rPr kumimoji="1" lang="en-US" altLang="ja-JP" sz="11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Load Balancer</a:t>
            </a:r>
          </a:p>
          <a:p>
            <a:pPr algn="ctr"/>
            <a:r>
              <a:rPr kumimoji="1" lang="en-US" altLang="ja-JP" sz="11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(External)</a:t>
            </a:r>
          </a:p>
        </p:txBody>
      </p:sp>
      <p:sp>
        <p:nvSpPr>
          <p:cNvPr id="153" name="正方形/長方形 152"/>
          <p:cNvSpPr/>
          <p:nvPr/>
        </p:nvSpPr>
        <p:spPr>
          <a:xfrm>
            <a:off x="4600388" y="1323151"/>
            <a:ext cx="2084603" cy="231635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55" name="テキスト ボックス 154"/>
          <p:cNvSpPr txBox="1"/>
          <p:nvPr/>
        </p:nvSpPr>
        <p:spPr>
          <a:xfrm>
            <a:off x="4772515" y="1338067"/>
            <a:ext cx="1589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ECS</a:t>
            </a:r>
          </a:p>
        </p:txBody>
      </p:sp>
      <p:sp>
        <p:nvSpPr>
          <p:cNvPr id="179" name="テキスト ボックス 178"/>
          <p:cNvSpPr txBox="1"/>
          <p:nvPr/>
        </p:nvSpPr>
        <p:spPr>
          <a:xfrm>
            <a:off x="2589103" y="3622578"/>
            <a:ext cx="14229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NAT Gateway</a:t>
            </a:r>
          </a:p>
        </p:txBody>
      </p:sp>
      <p:cxnSp>
        <p:nvCxnSpPr>
          <p:cNvPr id="225" name="カギ線コネクタ 224"/>
          <p:cNvCxnSpPr>
            <a:cxnSpLocks/>
            <a:endCxn id="54" idx="1"/>
          </p:cNvCxnSpPr>
          <p:nvPr/>
        </p:nvCxnSpPr>
        <p:spPr>
          <a:xfrm>
            <a:off x="3529930" y="1893570"/>
            <a:ext cx="1395865" cy="6500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" name="カギ線コネクタ 227"/>
          <p:cNvCxnSpPr>
            <a:cxnSpLocks/>
            <a:endCxn id="57" idx="1"/>
          </p:cNvCxnSpPr>
          <p:nvPr/>
        </p:nvCxnSpPr>
        <p:spPr>
          <a:xfrm>
            <a:off x="3529930" y="1893570"/>
            <a:ext cx="1524988" cy="380367"/>
          </a:xfrm>
          <a:prstGeom prst="bentConnector3">
            <a:avLst>
              <a:gd name="adj1" fmla="val 45558"/>
            </a:avLst>
          </a:prstGeom>
          <a:ln w="19050">
            <a:solidFill>
              <a:schemeClr val="accent3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8" name="図 2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4631" y="1468872"/>
            <a:ext cx="1237362" cy="1350243"/>
          </a:xfrm>
          <a:prstGeom prst="rect">
            <a:avLst/>
          </a:prstGeom>
        </p:spPr>
      </p:pic>
      <p:cxnSp>
        <p:nvCxnSpPr>
          <p:cNvPr id="231" name="カギ線コネクタ 230"/>
          <p:cNvCxnSpPr>
            <a:cxnSpLocks/>
            <a:endCxn id="61" idx="1"/>
          </p:cNvCxnSpPr>
          <p:nvPr/>
        </p:nvCxnSpPr>
        <p:spPr>
          <a:xfrm>
            <a:off x="3529930" y="1893570"/>
            <a:ext cx="1395865" cy="97650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1" name="Group 21"/>
          <p:cNvGrpSpPr>
            <a:grpSpLocks/>
          </p:cNvGrpSpPr>
          <p:nvPr/>
        </p:nvGrpSpPr>
        <p:grpSpPr bwMode="auto">
          <a:xfrm>
            <a:off x="4683325" y="1613722"/>
            <a:ext cx="1941027" cy="1949572"/>
            <a:chOff x="545458" y="4783771"/>
            <a:chExt cx="2293787" cy="1733798"/>
          </a:xfrm>
        </p:grpSpPr>
        <p:sp>
          <p:nvSpPr>
            <p:cNvPr id="242" name="Rounded Rectangle 23"/>
            <p:cNvSpPr/>
            <p:nvPr/>
          </p:nvSpPr>
          <p:spPr>
            <a:xfrm>
              <a:off x="545458" y="4783771"/>
              <a:ext cx="2293787" cy="1733798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43" name="Rounded Rectangle 24"/>
            <p:cNvSpPr/>
            <p:nvPr/>
          </p:nvSpPr>
          <p:spPr>
            <a:xfrm>
              <a:off x="545458" y="4783771"/>
              <a:ext cx="2293787" cy="1733798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F000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pic>
        <p:nvPicPr>
          <p:cNvPr id="50" name="Graphic 11">
            <a:extLst>
              <a:ext uri="{FF2B5EF4-FFF2-40B4-BE49-F238E27FC236}">
                <a16:creationId xmlns:a16="http://schemas.microsoft.com/office/drawing/2014/main" id="{D5858D61-85E6-DC47-9A2D-7EC969BF78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247679" y="605443"/>
            <a:ext cx="330200" cy="330200"/>
          </a:xfrm>
          <a:prstGeom prst="rect">
            <a:avLst/>
          </a:prstGeom>
        </p:spPr>
      </p:pic>
      <p:pic>
        <p:nvPicPr>
          <p:cNvPr id="53" name="Graphic 30">
            <a:extLst>
              <a:ext uri="{FF2B5EF4-FFF2-40B4-BE49-F238E27FC236}">
                <a16:creationId xmlns:a16="http://schemas.microsoft.com/office/drawing/2014/main" id="{3B68058B-C028-6540-AC40-0E5C12A84C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437565" y="1219982"/>
            <a:ext cx="373574" cy="373574"/>
          </a:xfrm>
          <a:prstGeom prst="rect">
            <a:avLst/>
          </a:prstGeom>
        </p:spPr>
      </p:pic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BD50DC23-710D-5D4F-A7D8-67612FC59FDC}"/>
              </a:ext>
            </a:extLst>
          </p:cNvPr>
          <p:cNvGrpSpPr/>
          <p:nvPr/>
        </p:nvGrpSpPr>
        <p:grpSpPr>
          <a:xfrm>
            <a:off x="4787350" y="1702477"/>
            <a:ext cx="827801" cy="827801"/>
            <a:chOff x="8103273" y="2416119"/>
            <a:chExt cx="827801" cy="827801"/>
          </a:xfrm>
        </p:grpSpPr>
        <p:pic>
          <p:nvPicPr>
            <p:cNvPr id="55" name="Graphic 135">
              <a:extLst>
                <a:ext uri="{FF2B5EF4-FFF2-40B4-BE49-F238E27FC236}">
                  <a16:creationId xmlns:a16="http://schemas.microsoft.com/office/drawing/2014/main" id="{94207523-ADAD-4742-A2D7-10AA586AF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8103273" y="2416119"/>
              <a:ext cx="827801" cy="827801"/>
            </a:xfrm>
            <a:prstGeom prst="rect">
              <a:avLst/>
            </a:prstGeom>
          </p:spPr>
        </p:pic>
        <p:pic>
          <p:nvPicPr>
            <p:cNvPr id="54" name="Graphic 13">
              <a:extLst>
                <a:ext uri="{FF2B5EF4-FFF2-40B4-BE49-F238E27FC236}">
                  <a16:creationId xmlns:a16="http://schemas.microsoft.com/office/drawing/2014/main" id="{95A202D1-EB9F-FA4C-91E5-C4C46888E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p:blipFill>
          <p:spPr>
            <a:xfrm>
              <a:off x="8241718" y="2536347"/>
              <a:ext cx="271733" cy="271733"/>
            </a:xfrm>
            <a:prstGeom prst="rect">
              <a:avLst/>
            </a:prstGeom>
          </p:spPr>
        </p:pic>
        <p:pic>
          <p:nvPicPr>
            <p:cNvPr id="56" name="Graphic 13">
              <a:extLst>
                <a:ext uri="{FF2B5EF4-FFF2-40B4-BE49-F238E27FC236}">
                  <a16:creationId xmlns:a16="http://schemas.microsoft.com/office/drawing/2014/main" id="{DE8A8871-44A0-AB4C-97DB-DB0A70B2F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p:blipFill>
          <p:spPr>
            <a:xfrm>
              <a:off x="8532963" y="2536346"/>
              <a:ext cx="271733" cy="271733"/>
            </a:xfrm>
            <a:prstGeom prst="rect">
              <a:avLst/>
            </a:prstGeom>
          </p:spPr>
        </p:pic>
        <p:pic>
          <p:nvPicPr>
            <p:cNvPr id="57" name="Graphic 16">
              <a:extLst>
                <a:ext uri="{FF2B5EF4-FFF2-40B4-BE49-F238E27FC236}">
                  <a16:creationId xmlns:a16="http://schemas.microsoft.com/office/drawing/2014/main" id="{31AA7671-F575-644B-94C3-FAFEA5E4F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p:blipFill>
          <p:spPr>
            <a:xfrm>
              <a:off x="8370841" y="2828829"/>
              <a:ext cx="317500" cy="317500"/>
            </a:xfrm>
            <a:prstGeom prst="rect">
              <a:avLst/>
            </a:prstGeom>
          </p:spPr>
        </p:pic>
      </p:grp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D82379F8-415B-994D-836C-E788D81CDBB0}"/>
              </a:ext>
            </a:extLst>
          </p:cNvPr>
          <p:cNvGrpSpPr/>
          <p:nvPr/>
        </p:nvGrpSpPr>
        <p:grpSpPr>
          <a:xfrm>
            <a:off x="4787350" y="2613980"/>
            <a:ext cx="827801" cy="827801"/>
            <a:chOff x="8103273" y="2416119"/>
            <a:chExt cx="827801" cy="827801"/>
          </a:xfrm>
        </p:grpSpPr>
        <p:pic>
          <p:nvPicPr>
            <p:cNvPr id="60" name="Graphic 135">
              <a:extLst>
                <a:ext uri="{FF2B5EF4-FFF2-40B4-BE49-F238E27FC236}">
                  <a16:creationId xmlns:a16="http://schemas.microsoft.com/office/drawing/2014/main" id="{8F55ACBE-0365-2047-831D-F00CEE789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8103273" y="2416119"/>
              <a:ext cx="827801" cy="827801"/>
            </a:xfrm>
            <a:prstGeom prst="rect">
              <a:avLst/>
            </a:prstGeom>
          </p:spPr>
        </p:pic>
        <p:pic>
          <p:nvPicPr>
            <p:cNvPr id="61" name="Graphic 13">
              <a:extLst>
                <a:ext uri="{FF2B5EF4-FFF2-40B4-BE49-F238E27FC236}">
                  <a16:creationId xmlns:a16="http://schemas.microsoft.com/office/drawing/2014/main" id="{717763AA-2256-A743-A38F-E7EDDFFF9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p:blipFill>
          <p:spPr>
            <a:xfrm>
              <a:off x="8241718" y="2536347"/>
              <a:ext cx="271733" cy="271733"/>
            </a:xfrm>
            <a:prstGeom prst="rect">
              <a:avLst/>
            </a:prstGeom>
          </p:spPr>
        </p:pic>
        <p:pic>
          <p:nvPicPr>
            <p:cNvPr id="62" name="Graphic 13">
              <a:extLst>
                <a:ext uri="{FF2B5EF4-FFF2-40B4-BE49-F238E27FC236}">
                  <a16:creationId xmlns:a16="http://schemas.microsoft.com/office/drawing/2014/main" id="{6F8DE43E-A36E-AF48-8892-D8ED6DD95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p:blipFill>
          <p:spPr>
            <a:xfrm>
              <a:off x="8532963" y="2536346"/>
              <a:ext cx="271733" cy="271733"/>
            </a:xfrm>
            <a:prstGeom prst="rect">
              <a:avLst/>
            </a:prstGeom>
          </p:spPr>
        </p:pic>
        <p:pic>
          <p:nvPicPr>
            <p:cNvPr id="63" name="Graphic 16">
              <a:extLst>
                <a:ext uri="{FF2B5EF4-FFF2-40B4-BE49-F238E27FC236}">
                  <a16:creationId xmlns:a16="http://schemas.microsoft.com/office/drawing/2014/main" id="{3650704A-7863-1E47-BCB7-EBB7D7226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p:blipFill>
          <p:spPr>
            <a:xfrm>
              <a:off x="8370841" y="2828829"/>
              <a:ext cx="317500" cy="317500"/>
            </a:xfrm>
            <a:prstGeom prst="rect">
              <a:avLst/>
            </a:prstGeom>
          </p:spPr>
        </p:pic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65053545-1302-8A42-87EC-644469782AEF}"/>
              </a:ext>
            </a:extLst>
          </p:cNvPr>
          <p:cNvGrpSpPr/>
          <p:nvPr/>
        </p:nvGrpSpPr>
        <p:grpSpPr>
          <a:xfrm>
            <a:off x="5669616" y="1696725"/>
            <a:ext cx="827801" cy="827801"/>
            <a:chOff x="8103273" y="2416119"/>
            <a:chExt cx="827801" cy="827801"/>
          </a:xfrm>
        </p:grpSpPr>
        <p:pic>
          <p:nvPicPr>
            <p:cNvPr id="65" name="Graphic 135">
              <a:extLst>
                <a:ext uri="{FF2B5EF4-FFF2-40B4-BE49-F238E27FC236}">
                  <a16:creationId xmlns:a16="http://schemas.microsoft.com/office/drawing/2014/main" id="{657A235E-FC9C-744D-85B5-B78672863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8103273" y="2416119"/>
              <a:ext cx="827801" cy="827801"/>
            </a:xfrm>
            <a:prstGeom prst="rect">
              <a:avLst/>
            </a:prstGeom>
          </p:spPr>
        </p:pic>
        <p:pic>
          <p:nvPicPr>
            <p:cNvPr id="66" name="Graphic 13">
              <a:extLst>
                <a:ext uri="{FF2B5EF4-FFF2-40B4-BE49-F238E27FC236}">
                  <a16:creationId xmlns:a16="http://schemas.microsoft.com/office/drawing/2014/main" id="{EF8D13DA-452C-1E42-8CB8-51E8184EB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p:blipFill>
          <p:spPr>
            <a:xfrm>
              <a:off x="8241718" y="2536347"/>
              <a:ext cx="271733" cy="271733"/>
            </a:xfrm>
            <a:prstGeom prst="rect">
              <a:avLst/>
            </a:prstGeom>
          </p:spPr>
        </p:pic>
        <p:pic>
          <p:nvPicPr>
            <p:cNvPr id="67" name="Graphic 13">
              <a:extLst>
                <a:ext uri="{FF2B5EF4-FFF2-40B4-BE49-F238E27FC236}">
                  <a16:creationId xmlns:a16="http://schemas.microsoft.com/office/drawing/2014/main" id="{8E414D57-891C-724E-8798-F08886A0B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p:blipFill>
          <p:spPr>
            <a:xfrm>
              <a:off x="8532963" y="2536346"/>
              <a:ext cx="271733" cy="271733"/>
            </a:xfrm>
            <a:prstGeom prst="rect">
              <a:avLst/>
            </a:prstGeom>
          </p:spPr>
        </p:pic>
        <p:pic>
          <p:nvPicPr>
            <p:cNvPr id="68" name="Graphic 16">
              <a:extLst>
                <a:ext uri="{FF2B5EF4-FFF2-40B4-BE49-F238E27FC236}">
                  <a16:creationId xmlns:a16="http://schemas.microsoft.com/office/drawing/2014/main" id="{B0987C23-C680-CF4B-95E0-9022EFCB6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p:blipFill>
          <p:spPr>
            <a:xfrm>
              <a:off x="8370841" y="2828829"/>
              <a:ext cx="317500" cy="317500"/>
            </a:xfrm>
            <a:prstGeom prst="rect">
              <a:avLst/>
            </a:prstGeom>
          </p:spPr>
        </p:pic>
      </p:grp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107122E0-4B74-ED48-936D-B8CABB196354}"/>
              </a:ext>
            </a:extLst>
          </p:cNvPr>
          <p:cNvGrpSpPr/>
          <p:nvPr/>
        </p:nvGrpSpPr>
        <p:grpSpPr>
          <a:xfrm>
            <a:off x="5669616" y="2608228"/>
            <a:ext cx="827801" cy="827801"/>
            <a:chOff x="8103273" y="2416119"/>
            <a:chExt cx="827801" cy="827801"/>
          </a:xfrm>
        </p:grpSpPr>
        <p:pic>
          <p:nvPicPr>
            <p:cNvPr id="70" name="Graphic 135">
              <a:extLst>
                <a:ext uri="{FF2B5EF4-FFF2-40B4-BE49-F238E27FC236}">
                  <a16:creationId xmlns:a16="http://schemas.microsoft.com/office/drawing/2014/main" id="{AA9C6750-272B-1E4F-B438-A6A045F02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8103273" y="2416119"/>
              <a:ext cx="827801" cy="827801"/>
            </a:xfrm>
            <a:prstGeom prst="rect">
              <a:avLst/>
            </a:prstGeom>
          </p:spPr>
        </p:pic>
        <p:pic>
          <p:nvPicPr>
            <p:cNvPr id="71" name="Graphic 13">
              <a:extLst>
                <a:ext uri="{FF2B5EF4-FFF2-40B4-BE49-F238E27FC236}">
                  <a16:creationId xmlns:a16="http://schemas.microsoft.com/office/drawing/2014/main" id="{674832E0-24CA-AD4D-B70E-5061BF628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p:blipFill>
          <p:spPr>
            <a:xfrm>
              <a:off x="8241718" y="2536347"/>
              <a:ext cx="271733" cy="271733"/>
            </a:xfrm>
            <a:prstGeom prst="rect">
              <a:avLst/>
            </a:prstGeom>
          </p:spPr>
        </p:pic>
        <p:pic>
          <p:nvPicPr>
            <p:cNvPr id="72" name="Graphic 13">
              <a:extLst>
                <a:ext uri="{FF2B5EF4-FFF2-40B4-BE49-F238E27FC236}">
                  <a16:creationId xmlns:a16="http://schemas.microsoft.com/office/drawing/2014/main" id="{CBD5C391-E9B0-FE49-9F9E-556802029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p:blipFill>
          <p:spPr>
            <a:xfrm>
              <a:off x="8532963" y="2536346"/>
              <a:ext cx="271733" cy="271733"/>
            </a:xfrm>
            <a:prstGeom prst="rect">
              <a:avLst/>
            </a:prstGeom>
          </p:spPr>
        </p:pic>
        <p:pic>
          <p:nvPicPr>
            <p:cNvPr id="73" name="Graphic 16">
              <a:extLst>
                <a:ext uri="{FF2B5EF4-FFF2-40B4-BE49-F238E27FC236}">
                  <a16:creationId xmlns:a16="http://schemas.microsoft.com/office/drawing/2014/main" id="{429ABCB9-86CA-F44F-B16F-40794C524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p:blipFill>
          <p:spPr>
            <a:xfrm>
              <a:off x="8370841" y="2828829"/>
              <a:ext cx="317500" cy="317500"/>
            </a:xfrm>
            <a:prstGeom prst="rect">
              <a:avLst/>
            </a:prstGeom>
          </p:spPr>
        </p:pic>
      </p:grpSp>
      <p:pic>
        <p:nvPicPr>
          <p:cNvPr id="78" name="Graphic 40">
            <a:extLst>
              <a:ext uri="{FF2B5EF4-FFF2-40B4-BE49-F238E27FC236}">
                <a16:creationId xmlns:a16="http://schemas.microsoft.com/office/drawing/2014/main" id="{37662C79-7D53-8847-9B9B-5F0762B9E41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3032474" y="3077066"/>
            <a:ext cx="469900" cy="469900"/>
          </a:xfrm>
          <a:prstGeom prst="rect">
            <a:avLst/>
          </a:prstGeom>
        </p:spPr>
      </p:pic>
      <p:pic>
        <p:nvPicPr>
          <p:cNvPr id="79" name="Graphic 16">
            <a:extLst>
              <a:ext uri="{FF2B5EF4-FFF2-40B4-BE49-F238E27FC236}">
                <a16:creationId xmlns:a16="http://schemas.microsoft.com/office/drawing/2014/main" id="{531FA5BE-A5FC-BE43-8E2C-81342683B45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3026440" y="1658620"/>
            <a:ext cx="469900" cy="469900"/>
          </a:xfrm>
          <a:prstGeom prst="rect">
            <a:avLst/>
          </a:prstGeom>
        </p:spPr>
      </p:pic>
      <p:cxnSp>
        <p:nvCxnSpPr>
          <p:cNvPr id="198" name="カギ線コネクタ 197"/>
          <p:cNvCxnSpPr>
            <a:cxnSpLocks/>
            <a:stCxn id="192" idx="3"/>
          </p:cNvCxnSpPr>
          <p:nvPr/>
        </p:nvCxnSpPr>
        <p:spPr>
          <a:xfrm flipV="1">
            <a:off x="1392321" y="1893570"/>
            <a:ext cx="1593970" cy="280852"/>
          </a:xfrm>
          <a:prstGeom prst="bentConnector3">
            <a:avLst>
              <a:gd name="adj1" fmla="val 28710"/>
            </a:avLst>
          </a:prstGeom>
          <a:ln w="19050">
            <a:solidFill>
              <a:schemeClr val="accent3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5" name="Picture 48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4061" y="1739259"/>
            <a:ext cx="543447" cy="35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366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D9A128-5A59-464A-8E70-F6B7070F9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438" y="2349758"/>
            <a:ext cx="3873919" cy="2558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2B1DBF-EC93-6A42-B3CC-65F7457F54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01" y="757363"/>
            <a:ext cx="4103641" cy="159239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IAM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ロール設定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(4)</a:t>
            </a:r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6893348" y="4722360"/>
            <a:ext cx="475009" cy="175331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4783140" y="2887734"/>
            <a:ext cx="1464914" cy="184853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13" name="線吹き出し 1 (枠付き) 12"/>
          <p:cNvSpPr/>
          <p:nvPr/>
        </p:nvSpPr>
        <p:spPr>
          <a:xfrm>
            <a:off x="5281732" y="1650137"/>
            <a:ext cx="3698240" cy="544586"/>
          </a:xfrm>
          <a:prstGeom prst="borderCallout1">
            <a:avLst>
              <a:gd name="adj1" fmla="val 97860"/>
              <a:gd name="adj2" fmla="val 5275"/>
              <a:gd name="adj3" fmla="val 222045"/>
              <a:gd name="adj4" fmla="val -5335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9525" lvl="0" indent="-9525" defTabSz="914400"/>
            <a:r>
              <a:rPr kumimoji="1" lang="ja-JP" altLang="en-US" sz="13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ロール名は</a:t>
            </a:r>
            <a:r>
              <a:rPr kumimoji="1" lang="en-US" altLang="ja-JP" sz="13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CodeDeployRoleforECS</a:t>
            </a:r>
            <a:r>
              <a:rPr kumimoji="1" lang="ja-JP" altLang="en-US" sz="13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にして</a:t>
            </a:r>
            <a:r>
              <a:rPr kumimoji="1" lang="en-US" altLang="ja-JP" sz="13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Create role</a:t>
            </a:r>
          </a:p>
        </p:txBody>
      </p:sp>
      <p:cxnSp>
        <p:nvCxnSpPr>
          <p:cNvPr id="11" name="直線矢印コネクタ 10"/>
          <p:cNvCxnSpPr>
            <a:cxnSpLocks/>
            <a:stCxn id="10" idx="2"/>
            <a:endCxn id="9" idx="0"/>
          </p:cNvCxnSpPr>
          <p:nvPr/>
        </p:nvCxnSpPr>
        <p:spPr>
          <a:xfrm>
            <a:off x="5515597" y="3072587"/>
            <a:ext cx="1615256" cy="16497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角丸四角形 9">
            <a:extLst>
              <a:ext uri="{FF2B5EF4-FFF2-40B4-BE49-F238E27FC236}">
                <a16:creationId xmlns:a16="http://schemas.microsoft.com/office/drawing/2014/main" id="{EC4D68B5-DC73-E848-94F4-CCCA90427B60}"/>
              </a:ext>
            </a:extLst>
          </p:cNvPr>
          <p:cNvSpPr/>
          <p:nvPr/>
        </p:nvSpPr>
        <p:spPr>
          <a:xfrm>
            <a:off x="4042740" y="2160662"/>
            <a:ext cx="493155" cy="177922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cxnSp>
        <p:nvCxnSpPr>
          <p:cNvPr id="15" name="直線矢印コネクタ 10">
            <a:extLst>
              <a:ext uri="{FF2B5EF4-FFF2-40B4-BE49-F238E27FC236}">
                <a16:creationId xmlns:a16="http://schemas.microsoft.com/office/drawing/2014/main" id="{FA92D548-41B2-9146-8523-7AC1385C8394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4289318" y="2338584"/>
            <a:ext cx="493822" cy="6304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0228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811" y="824084"/>
            <a:ext cx="8071498" cy="418445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75224"/>
          </a:xfrm>
        </p:spPr>
        <p:txBody>
          <a:bodyPr/>
          <a:lstStyle/>
          <a:p>
            <a:r>
              <a:rPr kumimoji="1" lang="en-US" altLang="ja-JP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Fargate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用タスク定義作成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(1)</a:t>
            </a:r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 rot="2648021">
            <a:off x="7816772" y="-125294"/>
            <a:ext cx="2019768" cy="881743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ja-JP" sz="1600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kumimoji="1" lang="en-US" altLang="ja-JP" sz="16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ECS</a:t>
            </a:r>
          </a:p>
          <a:p>
            <a:pPr algn="ctr"/>
            <a:r>
              <a:rPr kumimoji="1" lang="ja-JP" altLang="en-US" sz="1600" b="1" dirty="0">
                <a:solidFill>
                  <a:schemeClr val="bg1"/>
                </a:solidFill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コンソール</a:t>
            </a:r>
          </a:p>
        </p:txBody>
      </p:sp>
      <p:sp>
        <p:nvSpPr>
          <p:cNvPr id="9" name="角丸四角形 8"/>
          <p:cNvSpPr/>
          <p:nvPr/>
        </p:nvSpPr>
        <p:spPr>
          <a:xfrm>
            <a:off x="816084" y="1347963"/>
            <a:ext cx="1081295" cy="263938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cxnSp>
        <p:nvCxnSpPr>
          <p:cNvPr id="10" name="直線矢印コネクタ 9"/>
          <p:cNvCxnSpPr/>
          <p:nvPr/>
        </p:nvCxnSpPr>
        <p:spPr>
          <a:xfrm>
            <a:off x="1965960" y="1505772"/>
            <a:ext cx="302692" cy="3347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角丸四角形 10"/>
          <p:cNvSpPr/>
          <p:nvPr/>
        </p:nvSpPr>
        <p:spPr>
          <a:xfrm>
            <a:off x="1897379" y="1907200"/>
            <a:ext cx="1430437" cy="327956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10" y="2235156"/>
            <a:ext cx="4940446" cy="2867660"/>
          </a:xfrm>
          <a:prstGeom prst="rect">
            <a:avLst/>
          </a:prstGeom>
          <a:ln>
            <a:solidFill>
              <a:schemeClr val="tx2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角丸四角形 11"/>
          <p:cNvSpPr/>
          <p:nvPr/>
        </p:nvSpPr>
        <p:spPr>
          <a:xfrm>
            <a:off x="3968833" y="2823921"/>
            <a:ext cx="2259247" cy="1541340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cxnSp>
        <p:nvCxnSpPr>
          <p:cNvPr id="13" name="直線矢印コネクタ 12"/>
          <p:cNvCxnSpPr>
            <a:endCxn id="12" idx="0"/>
          </p:cNvCxnSpPr>
          <p:nvPr/>
        </p:nvCxnSpPr>
        <p:spPr>
          <a:xfrm>
            <a:off x="3361113" y="2140118"/>
            <a:ext cx="1737344" cy="6838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角丸四角形 13"/>
          <p:cNvSpPr/>
          <p:nvPr/>
        </p:nvSpPr>
        <p:spPr>
          <a:xfrm>
            <a:off x="8016240" y="4709545"/>
            <a:ext cx="690880" cy="327956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cxnSp>
        <p:nvCxnSpPr>
          <p:cNvPr id="15" name="直線矢印コネクタ 14"/>
          <p:cNvCxnSpPr>
            <a:stCxn id="12" idx="3"/>
            <a:endCxn id="14" idx="0"/>
          </p:cNvCxnSpPr>
          <p:nvPr/>
        </p:nvCxnSpPr>
        <p:spPr>
          <a:xfrm>
            <a:off x="6228080" y="3594591"/>
            <a:ext cx="2133600" cy="11149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9E273-9073-B742-9E5D-B2A7E916C379}"/>
              </a:ext>
            </a:extLst>
          </p:cNvPr>
          <p:cNvSpPr/>
          <p:nvPr/>
        </p:nvSpPr>
        <p:spPr>
          <a:xfrm>
            <a:off x="280943" y="535044"/>
            <a:ext cx="2177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Services -&gt; ECS </a:t>
            </a:r>
            <a:r>
              <a:rPr kumimoji="1" lang="ja-JP" altLang="en-US" b="1"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へ</a:t>
            </a:r>
            <a:r>
              <a:rPr kumimoji="1" lang="en-US" altLang="ja-JP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endParaRPr lang="en-US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1884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36" y="550126"/>
            <a:ext cx="3315207" cy="451971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タスク定義作成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(2)</a:t>
            </a:r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2" name="線吹き出し 1 (枠付き) 11"/>
          <p:cNvSpPr/>
          <p:nvPr/>
        </p:nvSpPr>
        <p:spPr>
          <a:xfrm>
            <a:off x="4326614" y="831716"/>
            <a:ext cx="3537226" cy="512664"/>
          </a:xfrm>
          <a:prstGeom prst="borderCallout1">
            <a:avLst>
              <a:gd name="adj1" fmla="val 35377"/>
              <a:gd name="adj2" fmla="val -1716"/>
              <a:gd name="adj3" fmla="val 37029"/>
              <a:gd name="adj4" fmla="val -3712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タスク名を指定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</a:t>
            </a:r>
            <a:r>
              <a:rPr kumimoji="1" lang="en-US" altLang="ja-JP" sz="1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php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-sample-</a:t>
            </a:r>
            <a:r>
              <a:rPr kumimoji="1" lang="en-US" altLang="ja-JP" sz="1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fargate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)</a:t>
            </a:r>
          </a:p>
        </p:txBody>
      </p:sp>
      <p:sp>
        <p:nvSpPr>
          <p:cNvPr id="7" name="角丸四角形 6"/>
          <p:cNvSpPr/>
          <p:nvPr/>
        </p:nvSpPr>
        <p:spPr>
          <a:xfrm>
            <a:off x="789536" y="4728457"/>
            <a:ext cx="893445" cy="341383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1399810" y="3606040"/>
            <a:ext cx="1771102" cy="564903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11" name="線吹き出し 1 (枠付き) 10"/>
          <p:cNvSpPr/>
          <p:nvPr/>
        </p:nvSpPr>
        <p:spPr>
          <a:xfrm>
            <a:off x="4326614" y="3488937"/>
            <a:ext cx="3537226" cy="825649"/>
          </a:xfrm>
          <a:prstGeom prst="borderCallout1">
            <a:avLst>
              <a:gd name="adj1" fmla="val 35377"/>
              <a:gd name="adj2" fmla="val -1716"/>
              <a:gd name="adj3" fmla="val 38830"/>
              <a:gd name="adj4" fmla="val -30612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タスクに割り当てるメモリ／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CPU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0.5GB/0.25vCPU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に指定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13" name="直線矢印コネクタ 12"/>
          <p:cNvCxnSpPr>
            <a:endCxn id="7" idx="0"/>
          </p:cNvCxnSpPr>
          <p:nvPr/>
        </p:nvCxnSpPr>
        <p:spPr>
          <a:xfrm flipH="1">
            <a:off x="1236259" y="4170943"/>
            <a:ext cx="607409" cy="5575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線吹き出し 1 (枠付き) 11">
            <a:extLst>
              <a:ext uri="{FF2B5EF4-FFF2-40B4-BE49-F238E27FC236}">
                <a16:creationId xmlns:a16="http://schemas.microsoft.com/office/drawing/2014/main" id="{EF3BB36D-FA45-9848-B656-248DD5A33C6E}"/>
              </a:ext>
            </a:extLst>
          </p:cNvPr>
          <p:cNvSpPr/>
          <p:nvPr/>
        </p:nvSpPr>
        <p:spPr>
          <a:xfrm>
            <a:off x="4326614" y="1491170"/>
            <a:ext cx="3537226" cy="512664"/>
          </a:xfrm>
          <a:prstGeom prst="borderCallout1">
            <a:avLst>
              <a:gd name="adj1" fmla="val 35377"/>
              <a:gd name="adj2" fmla="val -1716"/>
              <a:gd name="adj3" fmla="val 7993"/>
              <a:gd name="adj4" fmla="val -46145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Task Role 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は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kumimoji="1" lang="ja-JP" altLang="en-US" sz="1400" dirty="0" smtClean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なし</a:t>
            </a:r>
            <a:r>
              <a:rPr kumimoji="1" lang="en-US" altLang="ja-JP" sz="1400" dirty="0" smtClean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/None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7060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1" y="893795"/>
            <a:ext cx="5761578" cy="362505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タスク定義作成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(3)</a:t>
            </a:r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2" name="線吹き出し 1 (枠付き) 11"/>
          <p:cNvSpPr/>
          <p:nvPr/>
        </p:nvSpPr>
        <p:spPr>
          <a:xfrm>
            <a:off x="5665253" y="1289291"/>
            <a:ext cx="3261576" cy="1237154"/>
          </a:xfrm>
          <a:prstGeom prst="borderCallout1">
            <a:avLst>
              <a:gd name="adj1" fmla="val 37653"/>
              <a:gd name="adj2" fmla="val -3509"/>
              <a:gd name="adj3" fmla="val 38929"/>
              <a:gd name="adj4" fmla="val -42236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利用する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Docker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イメージを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&lt;ECR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のリポジトリ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URI&gt;:&lt;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タグ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&gt;</a:t>
            </a:r>
          </a:p>
          <a:p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の形式で指定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今回のタグは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latest)</a:t>
            </a:r>
          </a:p>
          <a:p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リポジトリは以前の手順と同じものを指定する</a:t>
            </a:r>
            <a:endParaRPr lang="ja-JP" altLang="en-US" sz="14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3" name="線吹き出し 1 (枠付き) 12"/>
          <p:cNvSpPr/>
          <p:nvPr/>
        </p:nvSpPr>
        <p:spPr>
          <a:xfrm>
            <a:off x="5665253" y="2665980"/>
            <a:ext cx="3261575" cy="892770"/>
          </a:xfrm>
          <a:prstGeom prst="borderCallout1">
            <a:avLst>
              <a:gd name="adj1" fmla="val 26825"/>
              <a:gd name="adj2" fmla="val -3509"/>
              <a:gd name="adj3" fmla="val 23114"/>
              <a:gd name="adj4" fmla="val -42241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コンテナに割り当てられる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Memory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のリミットを定義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今回は</a:t>
            </a:r>
            <a:r>
              <a:rPr kumimoji="1" lang="en-US" altLang="ja-JP" sz="1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SoftLimit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で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128MB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を指定</a:t>
            </a:r>
            <a:endParaRPr lang="ja-JP" altLang="en-US" sz="14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線吹き出し 1 (枠付き) 7"/>
          <p:cNvSpPr/>
          <p:nvPr/>
        </p:nvSpPr>
        <p:spPr>
          <a:xfrm>
            <a:off x="5665253" y="4031672"/>
            <a:ext cx="3261576" cy="503543"/>
          </a:xfrm>
          <a:prstGeom prst="borderCallout1">
            <a:avLst>
              <a:gd name="adj1" fmla="val 42154"/>
              <a:gd name="adj2" fmla="val -3741"/>
              <a:gd name="adj3" fmla="val 36162"/>
              <a:gd name="adj4" fmla="val -43058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コンテナ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port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80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に設定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0" name="線吹き出し 1 (枠付き) 9"/>
          <p:cNvSpPr/>
          <p:nvPr/>
        </p:nvSpPr>
        <p:spPr>
          <a:xfrm>
            <a:off x="5665252" y="642024"/>
            <a:ext cx="3261576" cy="503543"/>
          </a:xfrm>
          <a:prstGeom prst="borderCallout1">
            <a:avLst>
              <a:gd name="adj1" fmla="val 42154"/>
              <a:gd name="adj2" fmla="val -3741"/>
              <a:gd name="adj3" fmla="val 139280"/>
              <a:gd name="adj4" fmla="val -4317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コンテナ名を指定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後続の手順の関係上今回は</a:t>
            </a:r>
            <a:r>
              <a:rPr kumimoji="1" lang="en-US" altLang="ja-JP" sz="1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php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-sample-</a:t>
            </a:r>
            <a:r>
              <a:rPr kumimoji="1" lang="en-US" altLang="ja-JP" sz="1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fargate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に固定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ECDF38-9292-8C40-8EF1-4527E9D3BE3A}"/>
              </a:ext>
            </a:extLst>
          </p:cNvPr>
          <p:cNvSpPr/>
          <p:nvPr/>
        </p:nvSpPr>
        <p:spPr>
          <a:xfrm>
            <a:off x="1511406" y="1668702"/>
            <a:ext cx="521434" cy="16786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731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30" y="675224"/>
            <a:ext cx="6585289" cy="408118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タスク定義</a:t>
            </a:r>
            <a:r>
              <a:rPr kumimoji="1"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作成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(4)</a:t>
            </a:r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" name="線吹き出し 1 (枠付き) 13"/>
          <p:cNvSpPr/>
          <p:nvPr/>
        </p:nvSpPr>
        <p:spPr>
          <a:xfrm>
            <a:off x="5551408" y="845309"/>
            <a:ext cx="3261576" cy="947342"/>
          </a:xfrm>
          <a:prstGeom prst="borderCallout1">
            <a:avLst>
              <a:gd name="adj1" fmla="val 42154"/>
              <a:gd name="adj2" fmla="val -3741"/>
              <a:gd name="adj3" fmla="val 38878"/>
              <a:gd name="adj4" fmla="val -48236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各コンテナに対しての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CPU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予約を定義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今回は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1/4Core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予約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(1024 CPU units = 1Core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なので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256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を指定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)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545" y="4728542"/>
            <a:ext cx="1562235" cy="381033"/>
          </a:xfrm>
          <a:prstGeom prst="rect">
            <a:avLst/>
          </a:prstGeom>
        </p:spPr>
      </p:pic>
      <p:sp>
        <p:nvSpPr>
          <p:cNvPr id="16" name="角丸四角形 15"/>
          <p:cNvSpPr/>
          <p:nvPr/>
        </p:nvSpPr>
        <p:spPr>
          <a:xfrm>
            <a:off x="7048419" y="4756408"/>
            <a:ext cx="713361" cy="306036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2589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タスク定義</a:t>
            </a:r>
            <a:r>
              <a:rPr kumimoji="1"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作成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(5)</a:t>
            </a:r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E8EF4F-A8F9-3444-A9A3-F0F18E20A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673" y="596566"/>
            <a:ext cx="4559300" cy="4356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角丸四角形 8"/>
          <p:cNvSpPr/>
          <p:nvPr/>
        </p:nvSpPr>
        <p:spPr>
          <a:xfrm>
            <a:off x="4873964" y="4659441"/>
            <a:ext cx="481760" cy="265362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5313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268" y="1053210"/>
            <a:ext cx="4397121" cy="338357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Fargate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上でのサービス作成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(1)</a:t>
            </a:r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2842352" y="2561068"/>
            <a:ext cx="1112614" cy="301077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2918027" y="3263493"/>
            <a:ext cx="1036939" cy="237990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cxnSp>
        <p:nvCxnSpPr>
          <p:cNvPr id="7" name="直線矢印コネクタ 6"/>
          <p:cNvCxnSpPr>
            <a:stCxn id="9" idx="2"/>
            <a:endCxn id="6" idx="0"/>
          </p:cNvCxnSpPr>
          <p:nvPr/>
        </p:nvCxnSpPr>
        <p:spPr>
          <a:xfrm>
            <a:off x="3398659" y="2862145"/>
            <a:ext cx="37838" cy="4013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0518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37" y="573477"/>
            <a:ext cx="4003669" cy="399869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Fargate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上でのサービス作成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(2)</a:t>
            </a:r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線吹き出し 1 (枠付き) 7"/>
          <p:cNvSpPr/>
          <p:nvPr/>
        </p:nvSpPr>
        <p:spPr>
          <a:xfrm>
            <a:off x="5260101" y="1845205"/>
            <a:ext cx="2802320" cy="534920"/>
          </a:xfrm>
          <a:prstGeom prst="borderCallout1">
            <a:avLst>
              <a:gd name="adj1" fmla="val 37653"/>
              <a:gd name="adj2" fmla="val -3509"/>
              <a:gd name="adj3" fmla="val 203129"/>
              <a:gd name="adj4" fmla="val -69406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先ほど作成したタスク定義とクラスターを</a:t>
            </a:r>
            <a:r>
              <a:rPr kumimoji="1" lang="ja-JP" altLang="en-US" sz="1400" dirty="0" smtClean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指定</a:t>
            </a:r>
            <a:r>
              <a:rPr kumimoji="1" lang="ja-JP" altLang="en-US" sz="1200" dirty="0" smtClean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（</a:t>
            </a:r>
            <a:r>
              <a:rPr kumimoji="1" lang="en-US" altLang="ja-JP" sz="1200" dirty="0" smtClean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Fargate-cluster)</a:t>
            </a:r>
            <a:endParaRPr lang="ja-JP" altLang="en-US" sz="12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348990" y="2190172"/>
            <a:ext cx="63675" cy="6571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6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</a:t>
            </a:r>
            <a:endParaRPr kumimoji="1" lang="ja-JP" altLang="en-US" sz="600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14" name="線吹き出し 1 (枠付き) 13"/>
          <p:cNvSpPr/>
          <p:nvPr/>
        </p:nvSpPr>
        <p:spPr>
          <a:xfrm>
            <a:off x="5260102" y="656536"/>
            <a:ext cx="2802320" cy="711978"/>
          </a:xfrm>
          <a:prstGeom prst="borderCallout1">
            <a:avLst>
              <a:gd name="adj1" fmla="val 37653"/>
              <a:gd name="adj2" fmla="val -3509"/>
              <a:gd name="adj3" fmla="val 90280"/>
              <a:gd name="adj4" fmla="val -10376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Launch Type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は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FARGATE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を選択</a:t>
            </a:r>
            <a:endParaRPr lang="ja-JP" altLang="en-US" sz="14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線吹き出し 1 (枠付き) 7">
            <a:extLst>
              <a:ext uri="{FF2B5EF4-FFF2-40B4-BE49-F238E27FC236}">
                <a16:creationId xmlns:a16="http://schemas.microsoft.com/office/drawing/2014/main" id="{1F79CDEA-E21A-1A4B-867C-12F57E6A7F3E}"/>
              </a:ext>
            </a:extLst>
          </p:cNvPr>
          <p:cNvSpPr/>
          <p:nvPr/>
        </p:nvSpPr>
        <p:spPr>
          <a:xfrm>
            <a:off x="5260101" y="2476828"/>
            <a:ext cx="2802320" cy="588412"/>
          </a:xfrm>
          <a:prstGeom prst="borderCallout1">
            <a:avLst>
              <a:gd name="adj1" fmla="val 37653"/>
              <a:gd name="adj2" fmla="val -3509"/>
              <a:gd name="adj3" fmla="val 131928"/>
              <a:gd name="adj4" fmla="val -67851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Service name 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は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kumimoji="1" lang="en-US" altLang="ja-JP" sz="1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php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-sample-</a:t>
            </a:r>
            <a:r>
              <a:rPr kumimoji="1" lang="en-US" altLang="ja-JP" sz="1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fargate</a:t>
            </a:r>
            <a:endParaRPr lang="ja-JP" altLang="en-US" sz="14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0" name="線吹き出し 1 (枠付き) 9"/>
          <p:cNvSpPr/>
          <p:nvPr/>
        </p:nvSpPr>
        <p:spPr>
          <a:xfrm>
            <a:off x="5260102" y="3136066"/>
            <a:ext cx="2802319" cy="711978"/>
          </a:xfrm>
          <a:prstGeom prst="borderCallout1">
            <a:avLst>
              <a:gd name="adj1" fmla="val 26825"/>
              <a:gd name="adj2" fmla="val -3509"/>
              <a:gd name="adj3" fmla="val 101073"/>
              <a:gd name="adj4" fmla="val -6767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初期起動タスク数を指定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今回は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タスクを起動する</a:t>
            </a:r>
            <a:endParaRPr lang="ja-JP" altLang="en-US" sz="14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1408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7A90C3C-FAD6-E343-BA75-6CB65AF9C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41" y="675224"/>
            <a:ext cx="4945380" cy="42700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659724-FEB9-644A-A2EC-D7A4EEE71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Fargate</a:t>
            </a:r>
            <a:r>
              <a:rPr kumimoji="1"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上でのサービス作成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(3)</a:t>
            </a: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" name="角丸四角形 14">
            <a:extLst>
              <a:ext uri="{FF2B5EF4-FFF2-40B4-BE49-F238E27FC236}">
                <a16:creationId xmlns:a16="http://schemas.microsoft.com/office/drawing/2014/main" id="{82920252-0C3D-F949-AF46-35C9F013B08B}"/>
              </a:ext>
            </a:extLst>
          </p:cNvPr>
          <p:cNvSpPr/>
          <p:nvPr/>
        </p:nvSpPr>
        <p:spPr>
          <a:xfrm>
            <a:off x="4791872" y="4613001"/>
            <a:ext cx="671426" cy="257281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11" name="線吹き出し 1 (枠付き) 13">
            <a:extLst>
              <a:ext uri="{FF2B5EF4-FFF2-40B4-BE49-F238E27FC236}">
                <a16:creationId xmlns:a16="http://schemas.microsoft.com/office/drawing/2014/main" id="{EB39E691-9945-FF49-A534-EF4DD20CEAE0}"/>
              </a:ext>
            </a:extLst>
          </p:cNvPr>
          <p:cNvSpPr/>
          <p:nvPr/>
        </p:nvSpPr>
        <p:spPr>
          <a:xfrm>
            <a:off x="5863003" y="887648"/>
            <a:ext cx="2802320" cy="711978"/>
          </a:xfrm>
          <a:prstGeom prst="borderCallout1">
            <a:avLst>
              <a:gd name="adj1" fmla="val 75759"/>
              <a:gd name="adj2" fmla="val -3150"/>
              <a:gd name="adj3" fmla="val 82788"/>
              <a:gd name="adj4" fmla="val -4104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Deployment Type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は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Blue/green deployment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を選択</a:t>
            </a:r>
            <a:endParaRPr lang="ja-JP" altLang="en-US" sz="14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2" name="線吹き出し 1 (枠付き) 13">
            <a:extLst>
              <a:ext uri="{FF2B5EF4-FFF2-40B4-BE49-F238E27FC236}">
                <a16:creationId xmlns:a16="http://schemas.microsoft.com/office/drawing/2014/main" id="{598352CE-188B-0D4D-B78B-6B9F361ADD62}"/>
              </a:ext>
            </a:extLst>
          </p:cNvPr>
          <p:cNvSpPr/>
          <p:nvPr/>
        </p:nvSpPr>
        <p:spPr>
          <a:xfrm>
            <a:off x="5863003" y="2115130"/>
            <a:ext cx="2802320" cy="711978"/>
          </a:xfrm>
          <a:prstGeom prst="borderCallout1">
            <a:avLst>
              <a:gd name="adj1" fmla="val 75759"/>
              <a:gd name="adj2" fmla="val -3150"/>
              <a:gd name="adj3" fmla="val 131723"/>
              <a:gd name="adj4" fmla="val -3606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Service Role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は先ほど作成した</a:t>
            </a:r>
            <a:r>
              <a:rPr kumimoji="1" lang="en-US" altLang="ja-JP" sz="1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CodeDeployRoleforECS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を選択</a:t>
            </a:r>
            <a:endParaRPr lang="ja-JP" altLang="en-US" sz="14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3084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07" y="773231"/>
            <a:ext cx="5341614" cy="270786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Fargate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上でのサービス</a:t>
            </a:r>
            <a:r>
              <a:rPr kumimoji="1"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作成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(4)</a:t>
            </a:r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6" name="線吹き出し 1 (枠付き) 15"/>
          <p:cNvSpPr/>
          <p:nvPr/>
        </p:nvSpPr>
        <p:spPr>
          <a:xfrm>
            <a:off x="6085839" y="1260043"/>
            <a:ext cx="2320267" cy="518160"/>
          </a:xfrm>
          <a:prstGeom prst="borderCallout1">
            <a:avLst>
              <a:gd name="adj1" fmla="val 45496"/>
              <a:gd name="adj2" fmla="val -2377"/>
              <a:gd name="adj3" fmla="val 87998"/>
              <a:gd name="adj4" fmla="val -79836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作成した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VPC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を選択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(10.1.0.0/16)</a:t>
            </a:r>
            <a:endParaRPr lang="ja-JP" altLang="en-US" sz="14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1" name="線吹き出し 1 (枠付き) 20"/>
          <p:cNvSpPr/>
          <p:nvPr/>
        </p:nvSpPr>
        <p:spPr>
          <a:xfrm>
            <a:off x="6085839" y="2986401"/>
            <a:ext cx="2499362" cy="894719"/>
          </a:xfrm>
          <a:prstGeom prst="borderCallout1">
            <a:avLst>
              <a:gd name="adj1" fmla="val 36061"/>
              <a:gd name="adj2" fmla="val -1646"/>
              <a:gd name="adj3" fmla="val -24270"/>
              <a:gd name="adj4" fmla="val -9697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cs typeface="Amazon Ember" panose="020B0603020204020204" pitchFamily="34" charset="0"/>
              </a:rPr>
              <a:t>Default</a:t>
            </a:r>
            <a:r>
              <a:rPr kumimoji="1"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Amazon Ember" panose="020B0603020204020204" pitchFamily="34" charset="0"/>
              </a:rPr>
              <a:t>の</a:t>
            </a:r>
            <a:r>
              <a:rPr kumimoji="1" lang="en-US" altLang="ja-JP" sz="1400" dirty="0" err="1">
                <a:latin typeface="メイリオ" panose="020B0604030504040204" pitchFamily="50" charset="-128"/>
                <a:ea typeface="メイリオ" panose="020B0604030504040204" pitchFamily="50" charset="-128"/>
                <a:cs typeface="Amazon Ember" panose="020B0603020204020204" pitchFamily="34" charset="0"/>
              </a:rPr>
              <a:t>SecurityGroup</a:t>
            </a:r>
            <a:r>
              <a:rPr kumimoji="1"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Amazon Ember" panose="020B0603020204020204" pitchFamily="34" charset="0"/>
              </a:rPr>
              <a:t>を選択</a:t>
            </a:r>
            <a:r>
              <a:rPr kumimoji="1" lang="en-US" altLang="ja-JP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Amazon Ember" panose="020B0603020204020204" pitchFamily="34" charset="0"/>
              </a:rPr>
              <a:t>(</a:t>
            </a:r>
            <a:r>
              <a:rPr kumimoji="1" lang="ja-JP" altLang="en-US" sz="1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Amazon Ember" panose="020B0603020204020204" pitchFamily="34" charset="0"/>
              </a:rPr>
              <a:t>編集をおして</a:t>
            </a:r>
            <a:r>
              <a:rPr kumimoji="1"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Amazon Ember" panose="020B0603020204020204" pitchFamily="34" charset="0"/>
              </a:rPr>
              <a:t>変更</a:t>
            </a:r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cs typeface="Amazon Ember" panose="020B0603020204020204" pitchFamily="34" charset="0"/>
              </a:rPr>
              <a:t>)</a:t>
            </a:r>
            <a:endParaRPr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8" name="線吹き出し 1 (枠付き) 7"/>
          <p:cNvSpPr/>
          <p:nvPr/>
        </p:nvSpPr>
        <p:spPr>
          <a:xfrm>
            <a:off x="6085839" y="2127162"/>
            <a:ext cx="2320267" cy="518160"/>
          </a:xfrm>
          <a:prstGeom prst="borderCallout1">
            <a:avLst>
              <a:gd name="adj1" fmla="val 45496"/>
              <a:gd name="adj2" fmla="val -2377"/>
              <a:gd name="adj3" fmla="val 9745"/>
              <a:gd name="adj4" fmla="val -79225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VPC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内の</a:t>
            </a:r>
            <a:r>
              <a:rPr kumimoji="1" lang="en-US" altLang="ja-JP" sz="1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PrivateSubnet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を２つ選択</a:t>
            </a:r>
            <a:endParaRPr lang="ja-JP" altLang="en-US" sz="14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線吹き出し 1 (枠付き) 8"/>
          <p:cNvSpPr/>
          <p:nvPr/>
        </p:nvSpPr>
        <p:spPr>
          <a:xfrm>
            <a:off x="6085839" y="4123916"/>
            <a:ext cx="2499362" cy="894719"/>
          </a:xfrm>
          <a:prstGeom prst="borderCallout1">
            <a:avLst>
              <a:gd name="adj1" fmla="val 36061"/>
              <a:gd name="adj2" fmla="val -1646"/>
              <a:gd name="adj3" fmla="val -96791"/>
              <a:gd name="adj4" fmla="val -71025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Auto-assign public IP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DISABLED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に変更</a:t>
            </a:r>
            <a:endParaRPr lang="ja-JP" altLang="en-US" sz="14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0" name="5-Point Star 9">
            <a:extLst>
              <a:ext uri="{FF2B5EF4-FFF2-40B4-BE49-F238E27FC236}">
                <a16:creationId xmlns:a16="http://schemas.microsoft.com/office/drawing/2014/main" id="{FA04F33D-6FFE-F145-B6F5-4A37BB32E83A}"/>
              </a:ext>
            </a:extLst>
          </p:cNvPr>
          <p:cNvSpPr/>
          <p:nvPr/>
        </p:nvSpPr>
        <p:spPr>
          <a:xfrm>
            <a:off x="5941972" y="1849291"/>
            <a:ext cx="301340" cy="282351"/>
          </a:xfrm>
          <a:prstGeom prst="star5">
            <a:avLst>
              <a:gd name="adj" fmla="val 26072"/>
              <a:gd name="hf" fmla="val 105146"/>
              <a:gd name="vf" fmla="val 1105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6FF9AE-10FB-394F-A3AF-0258584FD107}"/>
              </a:ext>
            </a:extLst>
          </p:cNvPr>
          <p:cNvSpPr txBox="1"/>
          <p:nvPr/>
        </p:nvSpPr>
        <p:spPr>
          <a:xfrm>
            <a:off x="6174493" y="1908321"/>
            <a:ext cx="16658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50">
                <a:solidFill>
                  <a:srgbClr val="00B0F0"/>
                </a:solidFill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よくある間違いポイント</a:t>
            </a:r>
            <a:endParaRPr lang="en-US" sz="1050" dirty="0">
              <a:solidFill>
                <a:srgbClr val="00B0F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84708B2A-EC87-3B45-8F31-591227E488F2}"/>
              </a:ext>
            </a:extLst>
          </p:cNvPr>
          <p:cNvSpPr/>
          <p:nvPr/>
        </p:nvSpPr>
        <p:spPr>
          <a:xfrm>
            <a:off x="5941972" y="2725072"/>
            <a:ext cx="301340" cy="282351"/>
          </a:xfrm>
          <a:prstGeom prst="star5">
            <a:avLst>
              <a:gd name="adj" fmla="val 26072"/>
              <a:gd name="hf" fmla="val 105146"/>
              <a:gd name="vf" fmla="val 11055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2AB50A-9378-4D4B-852E-E23FEBE4C6D1}"/>
              </a:ext>
            </a:extLst>
          </p:cNvPr>
          <p:cNvSpPr txBox="1"/>
          <p:nvPr/>
        </p:nvSpPr>
        <p:spPr>
          <a:xfrm>
            <a:off x="6174493" y="2784102"/>
            <a:ext cx="16658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50">
                <a:solidFill>
                  <a:srgbClr val="00B0F0"/>
                </a:solidFill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よくある間違いポイント</a:t>
            </a:r>
            <a:endParaRPr lang="en-US" sz="1050" dirty="0">
              <a:solidFill>
                <a:srgbClr val="00B0F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52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indent="9525" algn="ctr"/>
            <a:r>
              <a:rPr kumimoji="1" lang="ja-JP" altLang="en-US" sz="3200"/>
              <a:t>ハンズオンは</a:t>
            </a:r>
            <a:r>
              <a:rPr kumimoji="1" lang="ja-JP" altLang="en-US" sz="3200" dirty="0"/>
              <a:t>すべて</a:t>
            </a:r>
            <a:r>
              <a:rPr kumimoji="1" lang="en-US" altLang="ja-JP" sz="3200" dirty="0"/>
              <a:t/>
            </a:r>
            <a:br>
              <a:rPr kumimoji="1" lang="en-US" altLang="ja-JP" sz="3200" dirty="0"/>
            </a:br>
            <a:r>
              <a:rPr kumimoji="1" lang="ja-JP" altLang="en-US" sz="3200"/>
              <a:t>東京リージョン</a:t>
            </a:r>
            <a:r>
              <a:rPr kumimoji="1" lang="en-US" altLang="ja-JP" sz="3200" u="sng" dirty="0"/>
              <a:t/>
            </a:r>
            <a:br>
              <a:rPr kumimoji="1" lang="en-US" altLang="ja-JP" sz="3200" u="sng" dirty="0"/>
            </a:br>
            <a:r>
              <a:rPr kumimoji="1" lang="ja-JP" altLang="en-US" sz="3200"/>
              <a:t>で実施します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510905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67B8FA80-2116-1F4C-8F5B-F9540AF1E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91" y="637414"/>
            <a:ext cx="4388510" cy="247569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0D3235C9-F830-304B-9824-F3E5F8573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16" y="3233290"/>
            <a:ext cx="3468912" cy="181499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Fargate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上でのサービス</a:t>
            </a:r>
            <a:r>
              <a:rPr kumimoji="1"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作成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(5)</a:t>
            </a:r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6" name="線吹き出し 1 (枠付き) 15"/>
          <p:cNvSpPr/>
          <p:nvPr/>
        </p:nvSpPr>
        <p:spPr>
          <a:xfrm>
            <a:off x="5444727" y="1051098"/>
            <a:ext cx="2320267" cy="518160"/>
          </a:xfrm>
          <a:prstGeom prst="borderCallout1">
            <a:avLst>
              <a:gd name="adj1" fmla="val 45496"/>
              <a:gd name="adj2" fmla="val -2377"/>
              <a:gd name="adj3" fmla="val 44860"/>
              <a:gd name="adj4" fmla="val -97789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Application Load Balancer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を選択</a:t>
            </a:r>
            <a:endParaRPr lang="ja-JP" altLang="en-US" sz="14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1" name="線吹き出し 1 (枠付き) 20"/>
          <p:cNvSpPr/>
          <p:nvPr/>
        </p:nvSpPr>
        <p:spPr>
          <a:xfrm>
            <a:off x="5444727" y="1811309"/>
            <a:ext cx="2164080" cy="518160"/>
          </a:xfrm>
          <a:prstGeom prst="borderCallout1">
            <a:avLst>
              <a:gd name="adj1" fmla="val 61182"/>
              <a:gd name="adj2" fmla="val -1646"/>
              <a:gd name="adj3" fmla="val 213705"/>
              <a:gd name="adj4" fmla="val -121106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作成した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ALB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名を選択</a:t>
            </a:r>
            <a:endParaRPr lang="ja-JP" altLang="en-US" sz="14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2" name="角丸四角形 21"/>
          <p:cNvSpPr/>
          <p:nvPr/>
        </p:nvSpPr>
        <p:spPr>
          <a:xfrm>
            <a:off x="1724042" y="2832200"/>
            <a:ext cx="1015850" cy="256714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11" name="角丸四角形 21">
            <a:extLst>
              <a:ext uri="{FF2B5EF4-FFF2-40B4-BE49-F238E27FC236}">
                <a16:creationId xmlns:a16="http://schemas.microsoft.com/office/drawing/2014/main" id="{EE361DAE-8292-2B42-858F-1B0EF891D8F9}"/>
              </a:ext>
            </a:extLst>
          </p:cNvPr>
          <p:cNvSpPr/>
          <p:nvPr/>
        </p:nvSpPr>
        <p:spPr>
          <a:xfrm>
            <a:off x="1662295" y="3510904"/>
            <a:ext cx="1939804" cy="256714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12" name="線吹き出し 1 (枠付き) 20">
            <a:extLst>
              <a:ext uri="{FF2B5EF4-FFF2-40B4-BE49-F238E27FC236}">
                <a16:creationId xmlns:a16="http://schemas.microsoft.com/office/drawing/2014/main" id="{5CCA9508-2E9E-2548-B0BD-F641EA4576A5}"/>
              </a:ext>
            </a:extLst>
          </p:cNvPr>
          <p:cNvSpPr/>
          <p:nvPr/>
        </p:nvSpPr>
        <p:spPr>
          <a:xfrm>
            <a:off x="5225419" y="3254356"/>
            <a:ext cx="2785712" cy="572274"/>
          </a:xfrm>
          <a:prstGeom prst="borderCallout1">
            <a:avLst>
              <a:gd name="adj1" fmla="val 61182"/>
              <a:gd name="adj2" fmla="val -1646"/>
              <a:gd name="adj3" fmla="val 66454"/>
              <a:gd name="adj4" fmla="val -55821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リスナーポートは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create new</a:t>
            </a:r>
          </a:p>
          <a:p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80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番を選択</a:t>
            </a:r>
            <a:endParaRPr lang="ja-JP" altLang="en-US" sz="14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5" name="角丸四角形 21">
            <a:extLst>
              <a:ext uri="{FF2B5EF4-FFF2-40B4-BE49-F238E27FC236}">
                <a16:creationId xmlns:a16="http://schemas.microsoft.com/office/drawing/2014/main" id="{76FA9547-BD4F-6544-9E47-91F0453D3C52}"/>
              </a:ext>
            </a:extLst>
          </p:cNvPr>
          <p:cNvSpPr/>
          <p:nvPr/>
        </p:nvSpPr>
        <p:spPr>
          <a:xfrm>
            <a:off x="1662295" y="4569158"/>
            <a:ext cx="1939804" cy="256714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17" name="線吹き出し 1 (枠付き) 20">
            <a:extLst>
              <a:ext uri="{FF2B5EF4-FFF2-40B4-BE49-F238E27FC236}">
                <a16:creationId xmlns:a16="http://schemas.microsoft.com/office/drawing/2014/main" id="{1517BC67-9143-8B4D-B5C1-754E8AF1C3A0}"/>
              </a:ext>
            </a:extLst>
          </p:cNvPr>
          <p:cNvSpPr/>
          <p:nvPr/>
        </p:nvSpPr>
        <p:spPr>
          <a:xfrm>
            <a:off x="5222715" y="4014567"/>
            <a:ext cx="2785712" cy="572274"/>
          </a:xfrm>
          <a:prstGeom prst="borderCallout1">
            <a:avLst>
              <a:gd name="adj1" fmla="val 61182"/>
              <a:gd name="adj2" fmla="val -1646"/>
              <a:gd name="adj3" fmla="val 114373"/>
              <a:gd name="adj4" fmla="val -55714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テストリスナーは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create new</a:t>
            </a:r>
          </a:p>
          <a:p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8080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番を選択</a:t>
            </a:r>
            <a:endParaRPr lang="ja-JP" altLang="en-US" sz="14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3" name="線吹き出し 1 (枠付き) 12"/>
          <p:cNvSpPr/>
          <p:nvPr/>
        </p:nvSpPr>
        <p:spPr>
          <a:xfrm>
            <a:off x="5222715" y="2456975"/>
            <a:ext cx="2164080" cy="518160"/>
          </a:xfrm>
          <a:prstGeom prst="borderCallout1">
            <a:avLst>
              <a:gd name="adj1" fmla="val 61182"/>
              <a:gd name="adj2" fmla="val -1646"/>
              <a:gd name="adj3" fmla="val 100362"/>
              <a:gd name="adj4" fmla="val -90189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dirty="0" smtClean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ロードバランサーに追加のボタンを押す</a:t>
            </a:r>
            <a:endParaRPr lang="ja-JP" altLang="en-US" sz="14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9888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5CDDDE-4DD1-B249-96BA-30DA6C370D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6699" y="675225"/>
            <a:ext cx="3745880" cy="4153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Fargate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上でのサービス</a:t>
            </a:r>
            <a:r>
              <a:rPr kumimoji="1"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作成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(6)</a:t>
            </a:r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8" name="線吹き出し 1 (枠付き) 27"/>
          <p:cNvSpPr/>
          <p:nvPr/>
        </p:nvSpPr>
        <p:spPr>
          <a:xfrm>
            <a:off x="5241304" y="2230097"/>
            <a:ext cx="3044406" cy="788670"/>
          </a:xfrm>
          <a:prstGeom prst="borderCallout1">
            <a:avLst>
              <a:gd name="adj1" fmla="val 38838"/>
              <a:gd name="adj2" fmla="val -1840"/>
              <a:gd name="adj3" fmla="val 51443"/>
              <a:gd name="adj4" fmla="val -6556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今回は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</a:t>
            </a:r>
            <a:r>
              <a:rPr kumimoji="1" lang="en-US" altLang="ja-JP" sz="1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index.php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というページを公開するため、このページをヘルスチェックパスに設定</a:t>
            </a:r>
            <a:endParaRPr lang="ja-JP" altLang="en-US" sz="14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0" name="角丸四角形 29"/>
          <p:cNvSpPr/>
          <p:nvPr/>
        </p:nvSpPr>
        <p:spPr>
          <a:xfrm>
            <a:off x="1185699" y="2534897"/>
            <a:ext cx="2030149" cy="220444"/>
          </a:xfrm>
          <a:prstGeom prst="roundRect">
            <a:avLst>
              <a:gd name="adj" fmla="val 3545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25" name="角丸四角形 29">
            <a:extLst>
              <a:ext uri="{FF2B5EF4-FFF2-40B4-BE49-F238E27FC236}">
                <a16:creationId xmlns:a16="http://schemas.microsoft.com/office/drawing/2014/main" id="{84E0883A-5B0B-DB42-AC23-583D9F752FFB}"/>
              </a:ext>
            </a:extLst>
          </p:cNvPr>
          <p:cNvSpPr/>
          <p:nvPr/>
        </p:nvSpPr>
        <p:spPr>
          <a:xfrm>
            <a:off x="1185699" y="4453564"/>
            <a:ext cx="2030149" cy="220444"/>
          </a:xfrm>
          <a:prstGeom prst="roundRect">
            <a:avLst>
              <a:gd name="adj" fmla="val 3545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27" name="線吹き出し 1 (枠付き) 27">
            <a:extLst>
              <a:ext uri="{FF2B5EF4-FFF2-40B4-BE49-F238E27FC236}">
                <a16:creationId xmlns:a16="http://schemas.microsoft.com/office/drawing/2014/main" id="{4AB74F4E-4E9A-2F4A-9B5F-0B2F6A8E7099}"/>
              </a:ext>
            </a:extLst>
          </p:cNvPr>
          <p:cNvSpPr/>
          <p:nvPr/>
        </p:nvSpPr>
        <p:spPr>
          <a:xfrm>
            <a:off x="5232932" y="4031985"/>
            <a:ext cx="3044406" cy="788670"/>
          </a:xfrm>
          <a:prstGeom prst="borderCallout1">
            <a:avLst>
              <a:gd name="adj1" fmla="val 52552"/>
              <a:gd name="adj2" fmla="val -1840"/>
              <a:gd name="adj3" fmla="val 71390"/>
              <a:gd name="adj4" fmla="val -64914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上記同様、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</a:t>
            </a:r>
            <a:r>
              <a:rPr kumimoji="1" lang="en-US" altLang="ja-JP" sz="1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index.php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ヘルスチェックパスに設定</a:t>
            </a:r>
            <a:endParaRPr lang="ja-JP" altLang="en-US" sz="14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5167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517" y="2544103"/>
            <a:ext cx="2146062" cy="38225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857" y="1288303"/>
            <a:ext cx="5757237" cy="120073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1E93C4F8-8F43-6743-87A4-21204856B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2043" y="3105557"/>
            <a:ext cx="4674234" cy="175530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Fargate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上でのサービス</a:t>
            </a:r>
            <a:r>
              <a:rPr kumimoji="1"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作成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(7)</a:t>
            </a:r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3066574" y="3735103"/>
            <a:ext cx="1579767" cy="475589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12" name="角丸四角形 5">
            <a:extLst>
              <a:ext uri="{FF2B5EF4-FFF2-40B4-BE49-F238E27FC236}">
                <a16:creationId xmlns:a16="http://schemas.microsoft.com/office/drawing/2014/main" id="{D1558368-A2AA-EA49-BFE2-9585D778B9AF}"/>
              </a:ext>
            </a:extLst>
          </p:cNvPr>
          <p:cNvSpPr/>
          <p:nvPr/>
        </p:nvSpPr>
        <p:spPr>
          <a:xfrm>
            <a:off x="1542260" y="2017102"/>
            <a:ext cx="1637713" cy="183070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13" name="角丸四角形 5">
            <a:extLst>
              <a:ext uri="{FF2B5EF4-FFF2-40B4-BE49-F238E27FC236}">
                <a16:creationId xmlns:a16="http://schemas.microsoft.com/office/drawing/2014/main" id="{ED660427-A17F-DA4E-85C1-F20372D27409}"/>
              </a:ext>
            </a:extLst>
          </p:cNvPr>
          <p:cNvSpPr/>
          <p:nvPr/>
        </p:nvSpPr>
        <p:spPr>
          <a:xfrm>
            <a:off x="5373614" y="2643549"/>
            <a:ext cx="800343" cy="220159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cxnSp>
        <p:nvCxnSpPr>
          <p:cNvPr id="14" name="直線矢印コネクタ 6">
            <a:extLst>
              <a:ext uri="{FF2B5EF4-FFF2-40B4-BE49-F238E27FC236}">
                <a16:creationId xmlns:a16="http://schemas.microsoft.com/office/drawing/2014/main" id="{069CC8B6-3A4B-214D-8143-26401A852C3C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3208436" y="2142732"/>
            <a:ext cx="2165178" cy="6108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6">
            <a:extLst>
              <a:ext uri="{FF2B5EF4-FFF2-40B4-BE49-F238E27FC236}">
                <a16:creationId xmlns:a16="http://schemas.microsoft.com/office/drawing/2014/main" id="{42175CCE-01B3-AA4B-AD36-0D1B91843663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3856458" y="2926353"/>
            <a:ext cx="1674547" cy="8087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線吹き出し 1 (枠付き) 27">
            <a:extLst>
              <a:ext uri="{FF2B5EF4-FFF2-40B4-BE49-F238E27FC236}">
                <a16:creationId xmlns:a16="http://schemas.microsoft.com/office/drawing/2014/main" id="{040F87E0-0135-1C45-81D0-7D59054CFB30}"/>
              </a:ext>
            </a:extLst>
          </p:cNvPr>
          <p:cNvSpPr/>
          <p:nvPr/>
        </p:nvSpPr>
        <p:spPr>
          <a:xfrm>
            <a:off x="3319258" y="675224"/>
            <a:ext cx="3044406" cy="788670"/>
          </a:xfrm>
          <a:prstGeom prst="borderCallout1">
            <a:avLst>
              <a:gd name="adj1" fmla="val 100967"/>
              <a:gd name="adj2" fmla="val 21264"/>
              <a:gd name="adj3" fmla="val 170495"/>
              <a:gd name="adj4" fmla="val -4715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Enable service discovery integration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のチェックを外す</a:t>
            </a:r>
            <a:endParaRPr lang="ja-JP" altLang="en-US" sz="14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408" y="4252596"/>
            <a:ext cx="2146062" cy="382250"/>
          </a:xfrm>
          <a:prstGeom prst="rect">
            <a:avLst/>
          </a:prstGeom>
        </p:spPr>
      </p:pic>
      <p:sp>
        <p:nvSpPr>
          <p:cNvPr id="16" name="角丸四角形 5">
            <a:extLst>
              <a:ext uri="{FF2B5EF4-FFF2-40B4-BE49-F238E27FC236}">
                <a16:creationId xmlns:a16="http://schemas.microsoft.com/office/drawing/2014/main" id="{ED660427-A17F-DA4E-85C1-F20372D27409}"/>
              </a:ext>
            </a:extLst>
          </p:cNvPr>
          <p:cNvSpPr/>
          <p:nvPr/>
        </p:nvSpPr>
        <p:spPr>
          <a:xfrm>
            <a:off x="7421721" y="4333641"/>
            <a:ext cx="800343" cy="220159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cxnSp>
        <p:nvCxnSpPr>
          <p:cNvPr id="18" name="直線矢印コネクタ 6">
            <a:extLst>
              <a:ext uri="{FF2B5EF4-FFF2-40B4-BE49-F238E27FC236}">
                <a16:creationId xmlns:a16="http://schemas.microsoft.com/office/drawing/2014/main" id="{42175CCE-01B3-AA4B-AD36-0D1B91843663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4646341" y="3972898"/>
            <a:ext cx="2775380" cy="4708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9120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DBDCB9A-2DB1-EE4A-A352-DB12A59AB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33" y="607986"/>
            <a:ext cx="4149918" cy="446088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Fargate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上でのサービス</a:t>
            </a:r>
            <a:r>
              <a:rPr kumimoji="1"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作成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(9)</a:t>
            </a:r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角丸四角形 7"/>
          <p:cNvSpPr/>
          <p:nvPr/>
        </p:nvSpPr>
        <p:spPr>
          <a:xfrm>
            <a:off x="3597833" y="4726871"/>
            <a:ext cx="787952" cy="295516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8D2E1BB3-1DDA-044D-8726-863EF4DA6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07986"/>
            <a:ext cx="4375511" cy="3220696"/>
          </a:xfrm>
          <a:prstGeom prst="rect">
            <a:avLst/>
          </a:prstGeom>
        </p:spPr>
      </p:pic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0EDFF007-10A8-EF44-B969-BCE029FDD140}"/>
              </a:ext>
            </a:extLst>
          </p:cNvPr>
          <p:cNvSpPr/>
          <p:nvPr/>
        </p:nvSpPr>
        <p:spPr>
          <a:xfrm>
            <a:off x="8306106" y="3597402"/>
            <a:ext cx="641405" cy="231280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DC9ECED-2E7A-6549-894A-C1C4FE61AA90}"/>
              </a:ext>
            </a:extLst>
          </p:cNvPr>
          <p:cNvSpPr/>
          <p:nvPr/>
        </p:nvSpPr>
        <p:spPr>
          <a:xfrm>
            <a:off x="7549376" y="1167161"/>
            <a:ext cx="356839" cy="4832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7307118-8D38-B447-9620-B2EA363CD15E}"/>
              </a:ext>
            </a:extLst>
          </p:cNvPr>
          <p:cNvSpPr/>
          <p:nvPr/>
        </p:nvSpPr>
        <p:spPr>
          <a:xfrm>
            <a:off x="6612673" y="1832517"/>
            <a:ext cx="356839" cy="4832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C4B5F829-29C5-D04C-B5A1-363E2375D695}"/>
              </a:ext>
            </a:extLst>
          </p:cNvPr>
          <p:cNvSpPr/>
          <p:nvPr/>
        </p:nvSpPr>
        <p:spPr>
          <a:xfrm>
            <a:off x="6941891" y="3258480"/>
            <a:ext cx="356839" cy="4832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6538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368B43-9483-FE4B-ABC7-AC8338A884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791" y="487628"/>
            <a:ext cx="7848711" cy="403272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Fargate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上でのサービス</a:t>
            </a:r>
            <a:r>
              <a:rPr kumimoji="1"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作成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(10)</a:t>
            </a:r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40459" y="2538296"/>
            <a:ext cx="520137" cy="272229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660400" y="4053890"/>
            <a:ext cx="7306169" cy="263764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cxnSp>
        <p:nvCxnSpPr>
          <p:cNvPr id="7" name="直線矢印コネクタ 6"/>
          <p:cNvCxnSpPr>
            <a:stCxn id="9" idx="2"/>
          </p:cNvCxnSpPr>
          <p:nvPr/>
        </p:nvCxnSpPr>
        <p:spPr>
          <a:xfrm>
            <a:off x="1400528" y="2810525"/>
            <a:ext cx="414380" cy="12331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線吹き出し 1 (枠付き) 9"/>
          <p:cNvSpPr/>
          <p:nvPr/>
        </p:nvSpPr>
        <p:spPr>
          <a:xfrm>
            <a:off x="5780297" y="2674411"/>
            <a:ext cx="2914801" cy="788670"/>
          </a:xfrm>
          <a:prstGeom prst="borderCallout1">
            <a:avLst>
              <a:gd name="adj1" fmla="val 107258"/>
              <a:gd name="adj2" fmla="val 6132"/>
              <a:gd name="adj3" fmla="val 174533"/>
              <a:gd name="adj4" fmla="val -474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サービス作成が完了し、タスク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が１つ立ち上がることを確認</a:t>
            </a:r>
            <a:endParaRPr lang="ja-JP" altLang="en-US" sz="14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C1670F-736D-1445-921A-A903F351285E}"/>
              </a:ext>
            </a:extLst>
          </p:cNvPr>
          <p:cNvSpPr txBox="1"/>
          <p:nvPr/>
        </p:nvSpPr>
        <p:spPr>
          <a:xfrm>
            <a:off x="2564646" y="1468534"/>
            <a:ext cx="90937" cy="123111"/>
          </a:xfrm>
          <a:prstGeom prst="rect">
            <a:avLst/>
          </a:prstGeom>
          <a:solidFill>
            <a:srgbClr val="FEFFFF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en-US" sz="800" dirty="0">
                <a:solidFill>
                  <a:srgbClr val="0A63BB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:1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E844F4-8301-A043-B845-09D8F74254C1}"/>
              </a:ext>
            </a:extLst>
          </p:cNvPr>
          <p:cNvSpPr txBox="1"/>
          <p:nvPr/>
        </p:nvSpPr>
        <p:spPr>
          <a:xfrm>
            <a:off x="2746014" y="4116659"/>
            <a:ext cx="90937" cy="123111"/>
          </a:xfrm>
          <a:prstGeom prst="rect">
            <a:avLst/>
          </a:prstGeom>
          <a:solidFill>
            <a:srgbClr val="FEFFFF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en-US" sz="800" dirty="0">
                <a:solidFill>
                  <a:srgbClr val="0A63BB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:1</a:t>
            </a:r>
          </a:p>
        </p:txBody>
      </p:sp>
    </p:spTree>
    <p:extLst>
      <p:ext uri="{BB962C8B-B14F-4D97-AF65-F5344CB8AC3E}">
        <p14:creationId xmlns:p14="http://schemas.microsoft.com/office/powerpoint/2010/main" val="23200064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4907CD-F7D5-4246-9264-DB598E2F9E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014" y="834715"/>
            <a:ext cx="8583972" cy="42502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Fargate</a:t>
            </a:r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上でのサービス</a:t>
            </a:r>
            <a:r>
              <a:rPr kumimoji="1"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作成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(11)</a:t>
            </a:r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2193529" y="3068210"/>
            <a:ext cx="520137" cy="272229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1720580" y="4089144"/>
            <a:ext cx="7012954" cy="432405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cxnSp>
        <p:nvCxnSpPr>
          <p:cNvPr id="7" name="直線矢印コネクタ 6"/>
          <p:cNvCxnSpPr>
            <a:stCxn id="9" idx="2"/>
          </p:cNvCxnSpPr>
          <p:nvPr/>
        </p:nvCxnSpPr>
        <p:spPr>
          <a:xfrm>
            <a:off x="2453598" y="3340439"/>
            <a:ext cx="260068" cy="6830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 rot="2648021">
            <a:off x="7816772" y="-125294"/>
            <a:ext cx="2019768" cy="881743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ja-JP" sz="1600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kumimoji="1" lang="en-US" altLang="ja-JP" sz="16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EC2</a:t>
            </a:r>
          </a:p>
          <a:p>
            <a:pPr algn="ctr"/>
            <a:r>
              <a:rPr kumimoji="1" lang="ja-JP" altLang="en-US" sz="1600" b="1" dirty="0">
                <a:solidFill>
                  <a:schemeClr val="bg1"/>
                </a:solidFill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コンソール</a:t>
            </a:r>
          </a:p>
        </p:txBody>
      </p:sp>
      <p:sp>
        <p:nvSpPr>
          <p:cNvPr id="10" name="線吹き出し 1 (枠付き) 9"/>
          <p:cNvSpPr/>
          <p:nvPr/>
        </p:nvSpPr>
        <p:spPr>
          <a:xfrm>
            <a:off x="4257040" y="2475972"/>
            <a:ext cx="4476494" cy="864468"/>
          </a:xfrm>
          <a:prstGeom prst="borderCallout1">
            <a:avLst>
              <a:gd name="adj1" fmla="val 108433"/>
              <a:gd name="adj2" fmla="val 10217"/>
              <a:gd name="adj3" fmla="val 178616"/>
              <a:gd name="adj4" fmla="val 5896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ALB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のターゲットグループ配下に</a:t>
            </a:r>
            <a:r>
              <a:rPr kumimoji="1" lang="en-US" altLang="ja-JP" sz="1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Fargate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モードで起動したタスク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に割り当てられた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ENI)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がアタッチされ、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Status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が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Healthy</a:t>
            </a:r>
            <a:r>
              <a:rPr kumimoji="1" lang="ja-JP" altLang="en-US" sz="1400" dirty="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になっていることを確認</a:t>
            </a:r>
            <a:endParaRPr lang="ja-JP" altLang="en-US" sz="14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1" name="角丸四角形 10"/>
          <p:cNvSpPr/>
          <p:nvPr/>
        </p:nvSpPr>
        <p:spPr>
          <a:xfrm>
            <a:off x="330525" y="3922889"/>
            <a:ext cx="923941" cy="219154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cxnSp>
        <p:nvCxnSpPr>
          <p:cNvPr id="12" name="直線矢印コネクタ 11"/>
          <p:cNvCxnSpPr>
            <a:cxnSpLocks/>
          </p:cNvCxnSpPr>
          <p:nvPr/>
        </p:nvCxnSpPr>
        <p:spPr>
          <a:xfrm flipV="1">
            <a:off x="1254466" y="3340440"/>
            <a:ext cx="1013782" cy="529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55A32F8-B668-9843-94BB-139A13E7FF62}"/>
              </a:ext>
            </a:extLst>
          </p:cNvPr>
          <p:cNvSpPr/>
          <p:nvPr/>
        </p:nvSpPr>
        <p:spPr>
          <a:xfrm>
            <a:off x="280943" y="535044"/>
            <a:ext cx="2177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Services -&gt; EC2 </a:t>
            </a:r>
            <a:r>
              <a:rPr kumimoji="1" lang="ja-JP" altLang="en-US" b="1"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へ</a:t>
            </a:r>
            <a:r>
              <a:rPr kumimoji="1" lang="en-US" altLang="ja-JP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endParaRPr lang="en-US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5308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725" y="520400"/>
            <a:ext cx="7388549" cy="47082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33EEB3-226C-4949-BA12-5E8DD5B64E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900" y="853943"/>
            <a:ext cx="6868227" cy="1163783"/>
          </a:xfrm>
          <a:prstGeom prst="rect">
            <a:avLst/>
          </a:prstGeom>
        </p:spPr>
      </p:pic>
      <p:sp>
        <p:nvSpPr>
          <p:cNvPr id="8" name="線吹き出し 1 (枠付き) 7"/>
          <p:cNvSpPr/>
          <p:nvPr/>
        </p:nvSpPr>
        <p:spPr>
          <a:xfrm>
            <a:off x="1365956" y="1580668"/>
            <a:ext cx="4627190" cy="788670"/>
          </a:xfrm>
          <a:prstGeom prst="borderCallout1">
            <a:avLst>
              <a:gd name="adj1" fmla="val 98670"/>
              <a:gd name="adj2" fmla="val 6864"/>
              <a:gd name="adj3" fmla="val 72905"/>
              <a:gd name="adj4" fmla="val 24585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ALB</a:t>
            </a:r>
            <a:r>
              <a:rPr lang="ja-JP" altLang="en-US" sz="1400" dirty="0"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のエンドポイントにアクセスし、</a:t>
            </a:r>
            <a:r>
              <a:rPr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PHP</a:t>
            </a:r>
          </a:p>
          <a:p>
            <a:pPr algn="ctr"/>
            <a:r>
              <a:rPr lang="ja-JP" altLang="en-US" sz="1400" dirty="0"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アプリケーションのページが表示されることを確認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サービス</a:t>
            </a:r>
            <a:r>
              <a:rPr kumimoji="1"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作成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(12)</a:t>
            </a:r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E1CF27-9818-4641-AF20-4A3403A6327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8072" b="-26182"/>
          <a:stretch/>
        </p:blipFill>
        <p:spPr>
          <a:xfrm>
            <a:off x="7693051" y="842821"/>
            <a:ext cx="101945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5472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0" y="1908314"/>
            <a:ext cx="9144000" cy="26106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182563" algn="l" defTabSz="457200" rtl="0" eaLnBrk="1" latinLnBrk="0" hangingPunct="1">
              <a:spcBef>
                <a:spcPct val="0"/>
              </a:spcBef>
              <a:buNone/>
              <a:tabLst/>
              <a:defRPr sz="4000" b="1" i="0" kern="1200" cap="none">
                <a:solidFill>
                  <a:srgbClr val="4D4D4C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sz="6000" dirty="0">
                <a:solidFill>
                  <a:schemeClr val="bg1"/>
                </a:solidFill>
              </a:rPr>
              <a:t>後片付け</a:t>
            </a:r>
          </a:p>
        </p:txBody>
      </p:sp>
    </p:spTree>
    <p:extLst>
      <p:ext uri="{BB962C8B-B14F-4D97-AF65-F5344CB8AC3E}">
        <p14:creationId xmlns:p14="http://schemas.microsoft.com/office/powerpoint/2010/main" val="14473515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作成したリソース削除</a:t>
            </a:r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39046" y="741040"/>
            <a:ext cx="3786905" cy="401589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kumimoji="1" lang="en-US" altLang="ja-JP" sz="1600" dirty="0" smtClean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ECR</a:t>
            </a:r>
            <a:r>
              <a:rPr kumimoji="1" lang="ja-JP" altLang="en-US" sz="1600" dirty="0">
                <a:latin typeface="Amazon Ember" panose="020B0603020204020204" pitchFamily="34" charset="0"/>
                <a:cs typeface="Amazon Ember" panose="020B0603020204020204" pitchFamily="34" charset="0"/>
              </a:rPr>
              <a:t>レポジトリ</a:t>
            </a:r>
            <a:endParaRPr kumimoji="1" lang="en-US" altLang="ja-JP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php-sample-</a:t>
            </a:r>
            <a:r>
              <a:rPr kumimoji="1" lang="en-US" altLang="ja-JP" sz="1200" dirty="0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xx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ECS</a:t>
            </a:r>
            <a:r>
              <a:rPr kumimoji="1" lang="ja-JP" altLang="en-US" sz="1600" dirty="0">
                <a:latin typeface="Amazon Ember" panose="020B0603020204020204" pitchFamily="34" charset="0"/>
                <a:cs typeface="Amazon Ember" panose="020B0603020204020204" pitchFamily="34" charset="0"/>
              </a:rPr>
              <a:t>タスク定義</a:t>
            </a:r>
            <a:endParaRPr kumimoji="1" lang="en-US" altLang="ja-JP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1085850" lvl="1" indent="-342900"/>
            <a:r>
              <a:rPr kumimoji="1" lang="ja-JP" altLang="en-US" sz="1200" dirty="0">
                <a:latin typeface="Amazon Ember" panose="020B0603020204020204" pitchFamily="34" charset="0"/>
                <a:cs typeface="Amazon Ember" panose="020B0603020204020204" pitchFamily="34" charset="0"/>
              </a:rPr>
              <a:t>以下のタスク定義中の</a:t>
            </a:r>
            <a:r>
              <a:rPr kumimoji="1" lang="en-US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revision</a:t>
            </a:r>
            <a:r>
              <a:rPr kumimoji="1" lang="ja-JP" altLang="en-US" sz="1200" dirty="0">
                <a:latin typeface="Amazon Ember" panose="020B0603020204020204" pitchFamily="34" charset="0"/>
                <a:cs typeface="Amazon Ember" panose="020B0603020204020204" pitchFamily="34" charset="0"/>
              </a:rPr>
              <a:t>を</a:t>
            </a:r>
            <a:r>
              <a:rPr kumimoji="1" lang="en-US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deregister</a:t>
            </a:r>
            <a:r>
              <a:rPr kumimoji="1" lang="ja-JP" altLang="en-US" sz="1200" dirty="0">
                <a:latin typeface="Amazon Ember" panose="020B0603020204020204" pitchFamily="34" charset="0"/>
                <a:cs typeface="Amazon Ember" panose="020B0603020204020204" pitchFamily="34" charset="0"/>
              </a:rPr>
              <a:t>する</a:t>
            </a:r>
            <a:endParaRPr kumimoji="1" lang="en-US" altLang="ja-JP" sz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1085850" lvl="1" indent="-342900"/>
            <a:r>
              <a:rPr kumimoji="1" lang="en-US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php-sample-</a:t>
            </a:r>
            <a:r>
              <a:rPr kumimoji="1" lang="en-US" altLang="ja-JP" sz="12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fargate</a:t>
            </a:r>
            <a:endParaRPr kumimoji="1" lang="en-US" altLang="ja-JP" sz="16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ECS</a:t>
            </a:r>
            <a:r>
              <a:rPr kumimoji="1" lang="ja-JP" altLang="en-US" sz="1600" dirty="0">
                <a:latin typeface="Amazon Ember" panose="020B0603020204020204" pitchFamily="34" charset="0"/>
                <a:cs typeface="Amazon Ember" panose="020B0603020204020204" pitchFamily="34" charset="0"/>
              </a:rPr>
              <a:t>クラスタ削除</a:t>
            </a:r>
            <a:endParaRPr kumimoji="1" lang="en-US" altLang="ja-JP" sz="16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kumimoji="1" lang="ja-JP" altLang="en-US" sz="1200" dirty="0">
                <a:latin typeface="Amazon Ember" panose="020B0603020204020204" pitchFamily="34" charset="0"/>
                <a:cs typeface="Amazon Ember" panose="020B0603020204020204" pitchFamily="34" charset="0"/>
              </a:rPr>
              <a:t>サービスとタスクを削除した上でクラスタ削除</a:t>
            </a:r>
            <a:endParaRPr kumimoji="1" lang="en-US" altLang="ja-JP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ALB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php-sample-</a:t>
            </a:r>
            <a:r>
              <a:rPr kumimoji="1" lang="en-US" altLang="ja-JP" sz="1200" dirty="0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xx</a:t>
            </a:r>
            <a:endParaRPr kumimoji="1" lang="en-US" altLang="ja-JP" sz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4125950" y="741039"/>
            <a:ext cx="4739753" cy="4015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rgbClr val="4D4D4C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4D4D4C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D4D4C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4D4D4C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4D4D4C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 startAt="9"/>
            </a:pPr>
            <a:r>
              <a:rPr kumimoji="1" lang="en-US" altLang="ja-JP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ALB</a:t>
            </a:r>
            <a:r>
              <a:rPr kumimoji="1" lang="ja-JP" altLang="en-US" sz="1600" dirty="0">
                <a:latin typeface="Amazon Ember" panose="020B0603020204020204" pitchFamily="34" charset="0"/>
                <a:cs typeface="Amazon Ember" panose="020B0603020204020204" pitchFamily="34" charset="0"/>
              </a:rPr>
              <a:t>ターゲットグループ</a:t>
            </a:r>
            <a:endParaRPr kumimoji="1" lang="en-US" altLang="ja-JP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1085850" lvl="1" indent="-342900"/>
            <a:r>
              <a:rPr kumimoji="1" lang="en-US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tg-fargate-php-sample-fargate-1</a:t>
            </a:r>
          </a:p>
          <a:p>
            <a:pPr marL="1085850" lvl="1" indent="-342900"/>
            <a:r>
              <a:rPr kumimoji="1" lang="en-US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tg-fargate-php-sample-fargate-2</a:t>
            </a:r>
          </a:p>
          <a:p>
            <a:pPr marL="342900" indent="-342900">
              <a:buFont typeface="+mj-lt"/>
              <a:buAutoNum type="arabicPeriod" startAt="9"/>
            </a:pPr>
            <a:r>
              <a:rPr kumimoji="1" lang="en-US" altLang="ja-JP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Cloud9</a:t>
            </a:r>
            <a:r>
              <a:rPr kumimoji="1" lang="ja-JP" altLang="en-US" sz="1600" dirty="0">
                <a:latin typeface="Amazon Ember" panose="020B0603020204020204" pitchFamily="34" charset="0"/>
                <a:cs typeface="Amazon Ember" panose="020B0603020204020204" pitchFamily="34" charset="0"/>
              </a:rPr>
              <a:t>環境</a:t>
            </a:r>
            <a:endParaRPr kumimoji="1" lang="en-US" altLang="ja-JP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342900" indent="-342900">
              <a:buFont typeface="+mj-lt"/>
              <a:buAutoNum type="arabicPeriod" startAt="9"/>
            </a:pPr>
            <a:r>
              <a:rPr kumimoji="1" lang="en-US" altLang="ja-JP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Security Group</a:t>
            </a:r>
          </a:p>
          <a:p>
            <a:pPr marL="1085850" lvl="1" indent="-342900"/>
            <a:r>
              <a:rPr kumimoji="1" lang="en-US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ALB</a:t>
            </a:r>
            <a:r>
              <a:rPr kumimoji="1" lang="ja-JP" altLang="en-US" sz="1200" dirty="0">
                <a:latin typeface="Amazon Ember" panose="020B0603020204020204" pitchFamily="34" charset="0"/>
                <a:cs typeface="Amazon Ember" panose="020B0603020204020204" pitchFamily="34" charset="0"/>
              </a:rPr>
              <a:t>で作成した</a:t>
            </a:r>
            <a:r>
              <a:rPr kumimoji="1" lang="en-US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SG (default</a:t>
            </a:r>
            <a:r>
              <a:rPr kumimoji="1" lang="ja-JP" altLang="en-US" sz="1200" dirty="0">
                <a:latin typeface="Amazon Ember" panose="020B0603020204020204" pitchFamily="34" charset="0"/>
                <a:cs typeface="Amazon Ember" panose="020B0603020204020204" pitchFamily="34" charset="0"/>
              </a:rPr>
              <a:t>は消せない</a:t>
            </a:r>
            <a:r>
              <a:rPr kumimoji="1" lang="en-US" altLang="ja-JP" sz="1200" dirty="0" smtClean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)</a:t>
            </a:r>
          </a:p>
          <a:p>
            <a:pPr marL="342900" indent="-342900"/>
            <a:r>
              <a:rPr kumimoji="1" lang="en-US" altLang="ja-JP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12</a:t>
            </a:r>
            <a:r>
              <a:rPr kumimoji="1" lang="en-US" altLang="ja-JP" sz="1600" dirty="0" smtClean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. CloudWatch logs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kumimoji="1" lang="ja-JP" altLang="en-US" sz="1200" dirty="0" smtClean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ロググループ</a:t>
            </a:r>
            <a:r>
              <a:rPr kumimoji="1" lang="en-US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	</a:t>
            </a:r>
            <a:r>
              <a:rPr kumimoji="1" lang="en-US" altLang="ja-JP" sz="1200" dirty="0" smtClean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		</a:t>
            </a:r>
          </a:p>
          <a:p>
            <a:pPr marL="342900" indent="-342900"/>
            <a:r>
              <a:rPr kumimoji="1" lang="en-US" altLang="ja-JP" sz="1600" dirty="0" smtClean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13. CloudFormation</a:t>
            </a:r>
            <a:endParaRPr kumimoji="1" lang="en-US" altLang="ja-JP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1085850" lvl="1" indent="-342900"/>
            <a:r>
              <a:rPr kumimoji="1" lang="en-US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VPC</a:t>
            </a:r>
            <a:r>
              <a:rPr kumimoji="1" lang="ja-JP" alt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を作成したスタック</a:t>
            </a:r>
            <a:endParaRPr kumimoji="1" lang="en-US" altLang="ja-JP" sz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kumimoji="1" lang="en-US" altLang="ja-JP" sz="1600" dirty="0" smtClean="0">
                <a:latin typeface="Amazon Ember" panose="020B0603020204020204" pitchFamily="34" charset="0"/>
                <a:cs typeface="Amazon Ember" panose="020B0603020204020204" pitchFamily="34" charset="0"/>
              </a:rPr>
              <a:t>14. </a:t>
            </a:r>
            <a:r>
              <a:rPr kumimoji="1" lang="ja-JP" altLang="en-US" sz="1600" dirty="0" smtClean="0">
                <a:latin typeface="Amazon Ember" panose="020B0603020204020204" pitchFamily="34" charset="0"/>
                <a:cs typeface="Amazon Ember" panose="020B0603020204020204" pitchFamily="34" charset="0"/>
              </a:rPr>
              <a:t>各種</a:t>
            </a:r>
            <a:r>
              <a:rPr kumimoji="1" lang="en-US" altLang="ja-JP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IAM</a:t>
            </a:r>
            <a:r>
              <a:rPr kumimoji="1" lang="ja-JP" altLang="en-US" sz="1600" dirty="0">
                <a:latin typeface="Amazon Ember" panose="020B0603020204020204" pitchFamily="34" charset="0"/>
                <a:cs typeface="Amazon Ember" panose="020B0603020204020204" pitchFamily="34" charset="0"/>
              </a:rPr>
              <a:t>ロール、ポリシー</a:t>
            </a:r>
            <a:endParaRPr kumimoji="1" lang="en-US" altLang="ja-JP" sz="16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“</a:t>
            </a:r>
            <a:r>
              <a:rPr kumimoji="1" lang="en-US" altLang="ja-JP" sz="12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ecs</a:t>
            </a:r>
            <a:r>
              <a:rPr kumimoji="1" lang="en-US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” </a:t>
            </a:r>
            <a:r>
              <a:rPr kumimoji="1" lang="ja-JP" alt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を含むもの（ロールのみ）</a:t>
            </a:r>
            <a:endParaRPr kumimoji="1" lang="en-US" altLang="ja-JP" sz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“sample” </a:t>
            </a:r>
            <a:r>
              <a:rPr kumimoji="1" lang="ja-JP" alt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を含むもの（ロールとポリシー</a:t>
            </a:r>
            <a:r>
              <a:rPr kumimoji="1" lang="ja-JP" altLang="en-US" sz="1200" dirty="0" smtClean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）</a:t>
            </a:r>
            <a:endParaRPr kumimoji="1" lang="en-US" altLang="ja-JP" sz="12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kumimoji="1" lang="en-US" altLang="ja-JP" sz="1600" dirty="0" smtClean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15. Code Deploy </a:t>
            </a:r>
            <a:r>
              <a:rPr kumimoji="1" lang="ja-JP" altLang="en-US" sz="1600" smtClean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アプリケーション</a:t>
            </a:r>
            <a:endParaRPr kumimoji="1" lang="en-US" altLang="ja-JP" sz="1600" smtClean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4913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Thank you!</a:t>
            </a:r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754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97B373-58CB-8E40-8DB0-8ED4C6D11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CloudFormation</a:t>
            </a:r>
            <a:r>
              <a:rPr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の実行手順の説明</a:t>
            </a:r>
            <a:r>
              <a:rPr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(1)</a:t>
            </a: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B46589-565F-4F4E-B646-04CDB7F16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122" y="675224"/>
            <a:ext cx="8538011" cy="3949529"/>
          </a:xfrm>
        </p:spPr>
        <p:txBody>
          <a:bodyPr/>
          <a:lstStyle/>
          <a:p>
            <a:r>
              <a:rPr lang="ja-JP" altLang="en-US" dirty="0">
                <a:latin typeface="Amazon Ember" panose="020B0603020204020204" pitchFamily="34" charset="0"/>
                <a:cs typeface="Amazon Ember" panose="020B0603020204020204" pitchFamily="34" charset="0"/>
              </a:rPr>
              <a:t>本日のハンズオンに必要となるネットワークを構築する。</a:t>
            </a:r>
            <a:endParaRPr lang="en-US" altLang="ja-JP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1800" dirty="0">
                <a:latin typeface="Amazon Ember" panose="020B0603020204020204" pitchFamily="34" charset="0"/>
                <a:cs typeface="Amazon Ember" panose="020B0603020204020204" pitchFamily="34" charset="0"/>
              </a:rPr>
              <a:t>主題の</a:t>
            </a:r>
            <a:r>
              <a:rPr lang="en-US" altLang="ja-JP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altLang="ja-JP" sz="1800" dirty="0" smtClean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ECS/Cloud9 </a:t>
            </a:r>
            <a:r>
              <a:rPr lang="ja-JP" altLang="en-US" sz="1800" dirty="0">
                <a:latin typeface="Amazon Ember" panose="020B0603020204020204" pitchFamily="34" charset="0"/>
                <a:cs typeface="Amazon Ember" panose="020B0603020204020204" pitchFamily="34" charset="0"/>
              </a:rPr>
              <a:t>に集中するため、今回は</a:t>
            </a:r>
            <a:r>
              <a:rPr lang="en-US" altLang="ja-JP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CloudFormation </a:t>
            </a:r>
            <a:r>
              <a:rPr lang="ja-JP" altLang="en-US" sz="1800" dirty="0">
                <a:latin typeface="Amazon Ember" panose="020B0603020204020204" pitchFamily="34" charset="0"/>
                <a:cs typeface="Amazon Ember" panose="020B0603020204020204" pitchFamily="34" charset="0"/>
              </a:rPr>
              <a:t>で以下を自動構築する。</a:t>
            </a:r>
            <a:endParaRPr lang="en-US" altLang="ja-JP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VPC [10.1.0.0/16]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Internet Gateway &amp; EIP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NAT Gateway &amp; EIP * 2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Subnet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Public Subnet [10.1.0.0/24, 10.1.2.0/24]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Private Subnet [10.1.1.0/24, 10.1.3.0/24]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Route Table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B8F83048-05DF-124F-B0AB-E71A39CA58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1133" y="2034622"/>
            <a:ext cx="3160182" cy="191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30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1C280F-F90C-A742-8585-F2F5CB758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CloudFormation</a:t>
            </a:r>
            <a:r>
              <a:rPr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の実行手順の説明</a:t>
            </a:r>
            <a:r>
              <a:rPr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(2)</a:t>
            </a: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C78C16-405B-6D43-B05A-C5875FF20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7014" y="771868"/>
            <a:ext cx="5111778" cy="394952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ja-JP" altLang="en-US" sz="1200" dirty="0" smtClean="0">
                <a:cs typeface="Amazon Ember" panose="020B0603020204020204" pitchFamily="34" charset="0"/>
              </a:rPr>
              <a:t>マネージメントコンソール</a:t>
            </a:r>
            <a:r>
              <a:rPr lang="ja-JP" altLang="en-US" sz="1200" dirty="0" smtClean="0">
                <a:cs typeface="Amazon Ember" panose="020B0603020204020204" pitchFamily="34" charset="0"/>
              </a:rPr>
              <a:t>を</a:t>
            </a:r>
            <a:r>
              <a:rPr lang="ja-JP" altLang="en-US" sz="1200" dirty="0">
                <a:cs typeface="Amazon Ember" panose="020B0603020204020204" pitchFamily="34" charset="0"/>
              </a:rPr>
              <a:t>開く</a:t>
            </a:r>
            <a:endParaRPr lang="en-US" altLang="ja-JP" sz="1200" dirty="0"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sz="1200" dirty="0">
                <a:latin typeface="Amazon Ember" panose="020B0603020204020204" pitchFamily="34" charset="0"/>
                <a:cs typeface="Amazon Ember" panose="020B0603020204020204" pitchFamily="34" charset="0"/>
              </a:rPr>
              <a:t>東京リージョンを選択する</a:t>
            </a:r>
            <a:endParaRPr lang="en-US" sz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Services -&gt; CloudFormation </a:t>
            </a:r>
            <a:r>
              <a:rPr lang="ja-JP" altLang="en-US" sz="1200" dirty="0">
                <a:latin typeface="Amazon Ember" panose="020B0603020204020204" pitchFamily="34" charset="0"/>
                <a:cs typeface="Amazon Ember" panose="020B0603020204020204" pitchFamily="34" charset="0"/>
              </a:rPr>
              <a:t>を開く</a:t>
            </a:r>
            <a:endParaRPr lang="en-US" altLang="ja-JP" sz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sz="1200" dirty="0">
                <a:latin typeface="Amazon Ember" panose="020B0603020204020204" pitchFamily="34" charset="0"/>
                <a:cs typeface="Amazon Ember" panose="020B0603020204020204" pitchFamily="34" charset="0"/>
              </a:rPr>
              <a:t>「スタックの作成</a:t>
            </a:r>
            <a:r>
              <a:rPr lang="ja-JP" altLang="en-US" sz="1200" dirty="0" smtClean="0">
                <a:latin typeface="Amazon Ember" panose="020B0603020204020204" pitchFamily="34" charset="0"/>
                <a:cs typeface="Amazon Ember" panose="020B0603020204020204" pitchFamily="34" charset="0"/>
              </a:rPr>
              <a:t>」→「新しいリソースを利用」を</a:t>
            </a:r>
            <a:r>
              <a:rPr lang="ja-JP" altLang="en-US" sz="1200" dirty="0">
                <a:latin typeface="Amazon Ember" panose="020B0603020204020204" pitchFamily="34" charset="0"/>
                <a:cs typeface="Amazon Ember" panose="020B0603020204020204" pitchFamily="34" charset="0"/>
              </a:rPr>
              <a:t>押す</a:t>
            </a:r>
            <a:endParaRPr lang="en-US" altLang="ja-JP" sz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sz="1200" dirty="0">
                <a:latin typeface="Amazon Ember" panose="020B0603020204020204" pitchFamily="34" charset="0"/>
                <a:cs typeface="Amazon Ember" panose="020B0603020204020204" pitchFamily="34" charset="0"/>
              </a:rPr>
              <a:t>テンプレートソース</a:t>
            </a:r>
            <a:r>
              <a:rPr lang="ja-JP" altLang="en-US" sz="1200" dirty="0" smtClean="0">
                <a:latin typeface="Amazon Ember" panose="020B0603020204020204" pitchFamily="34" charset="0"/>
                <a:cs typeface="Amazon Ember" panose="020B0603020204020204" pitchFamily="34" charset="0"/>
              </a:rPr>
              <a:t>で以下からダウンロードしたファイルをアップロードします</a:t>
            </a:r>
            <a:endParaRPr lang="en-US" altLang="ja-JP" sz="12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ja-JP" sz="1000" dirty="0" smtClean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https</a:t>
            </a:r>
            <a:r>
              <a:rPr lang="en-US" altLang="ja-JP" sz="1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://github.com/harunobukameda/AWS-Fargate-for-Amazon-ECS/blob/master/cloudformation.yml</a:t>
            </a:r>
            <a:endParaRPr lang="en-US" altLang="ja-JP" sz="1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sz="1200" dirty="0">
                <a:latin typeface="Amazon Ember" panose="020B0603020204020204" pitchFamily="34" charset="0"/>
                <a:cs typeface="Amazon Ember" panose="020B0603020204020204" pitchFamily="34" charset="0"/>
              </a:rPr>
              <a:t>スタックの名前を</a:t>
            </a:r>
            <a:r>
              <a:rPr lang="en-US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"vpc-for-</a:t>
            </a:r>
            <a:r>
              <a:rPr lang="en-US" altLang="ja-JP" sz="12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handson</a:t>
            </a:r>
            <a:r>
              <a:rPr lang="en-US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</a:t>
            </a:r>
            <a:r>
              <a:rPr lang="en-US" altLang="ja-JP" sz="12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cicd</a:t>
            </a:r>
            <a:r>
              <a:rPr lang="en-US" altLang="ja-JP" sz="1200" i="1" u="sng" dirty="0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-xx</a:t>
            </a:r>
            <a:r>
              <a:rPr lang="en-US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" </a:t>
            </a:r>
            <a:r>
              <a:rPr lang="ja-JP" altLang="en-US" sz="1200" dirty="0">
                <a:latin typeface="Amazon Ember" panose="020B0603020204020204" pitchFamily="34" charset="0"/>
                <a:cs typeface="Amazon Ember" panose="020B0603020204020204" pitchFamily="34" charset="0"/>
              </a:rPr>
              <a:t>と入力</a:t>
            </a:r>
            <a:endParaRPr lang="en-US" altLang="ja-JP" sz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sz="1200" dirty="0">
                <a:latin typeface="Amazon Ember" panose="020B0603020204020204" pitchFamily="34" charset="0"/>
                <a:cs typeface="Amazon Ember" panose="020B0603020204020204" pitchFamily="34" charset="0"/>
              </a:rPr>
              <a:t>他は入力せず「次へ」</a:t>
            </a:r>
            <a:r>
              <a:rPr lang="en-US" altLang="ja-JP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&gt;</a:t>
            </a:r>
            <a:r>
              <a:rPr lang="ja-JP" altLang="en-US" sz="1200" dirty="0">
                <a:latin typeface="Amazon Ember" panose="020B0603020204020204" pitchFamily="34" charset="0"/>
                <a:cs typeface="Amazon Ember" panose="020B0603020204020204" pitchFamily="34" charset="0"/>
              </a:rPr>
              <a:t>「次へ」＞「スタックの作成</a:t>
            </a:r>
            <a:r>
              <a:rPr lang="ja-JP" altLang="en-US" sz="1200" dirty="0" smtClean="0">
                <a:latin typeface="Amazon Ember" panose="020B0603020204020204" pitchFamily="34" charset="0"/>
                <a:cs typeface="Amazon Ember" panose="020B0603020204020204" pitchFamily="34" charset="0"/>
              </a:rPr>
              <a:t>」</a:t>
            </a:r>
            <a:endParaRPr lang="en-US" altLang="ja-JP" sz="1200" dirty="0" smtClean="0">
              <a:latin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ja-JP" altLang="en-US" sz="1200" dirty="0" smtClean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（エラーが出る場合リージョンを</a:t>
            </a:r>
            <a:r>
              <a:rPr lang="ja-JP" altLang="en-US" sz="1200" dirty="0" smtClean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変えて</a:t>
            </a:r>
            <a:r>
              <a:rPr lang="ja-JP" alt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作業</a:t>
            </a:r>
            <a:r>
              <a:rPr lang="ja-JP" altLang="en-US" sz="1200" dirty="0" smtClean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してください）</a:t>
            </a:r>
            <a:endParaRPr lang="en-US" sz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F07BEDF-37D1-BC48-A165-15BF98518252}"/>
              </a:ext>
            </a:extLst>
          </p:cNvPr>
          <p:cNvGrpSpPr/>
          <p:nvPr/>
        </p:nvGrpSpPr>
        <p:grpSpPr>
          <a:xfrm>
            <a:off x="451787" y="3470977"/>
            <a:ext cx="7785258" cy="246639"/>
            <a:chOff x="451787" y="4680953"/>
            <a:chExt cx="7785258" cy="24663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7B9D75-D9BC-2E43-AA99-5C06E1025BD6}"/>
                </a:ext>
              </a:extLst>
            </p:cNvPr>
            <p:cNvSpPr txBox="1"/>
            <p:nvPr/>
          </p:nvSpPr>
          <p:spPr>
            <a:xfrm>
              <a:off x="451787" y="4681371"/>
              <a:ext cx="34176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(2)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9199755-21AD-DF47-8EC2-E659DBF7CFCA}"/>
                </a:ext>
              </a:extLst>
            </p:cNvPr>
            <p:cNvSpPr txBox="1"/>
            <p:nvPr/>
          </p:nvSpPr>
          <p:spPr>
            <a:xfrm>
              <a:off x="1952085" y="4681371"/>
              <a:ext cx="34176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(3)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A8200D5-FDB6-F44F-9735-F652093C4171}"/>
                </a:ext>
              </a:extLst>
            </p:cNvPr>
            <p:cNvSpPr txBox="1"/>
            <p:nvPr/>
          </p:nvSpPr>
          <p:spPr>
            <a:xfrm>
              <a:off x="3601215" y="4681371"/>
              <a:ext cx="34176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(4)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B2389D-CA63-C64D-A51F-91E58D618FB5}"/>
                </a:ext>
              </a:extLst>
            </p:cNvPr>
            <p:cNvSpPr txBox="1"/>
            <p:nvPr/>
          </p:nvSpPr>
          <p:spPr>
            <a:xfrm>
              <a:off x="5643827" y="4680953"/>
              <a:ext cx="34176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(5)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738D542-F32B-E949-9DF1-32390481AFEE}"/>
                </a:ext>
              </a:extLst>
            </p:cNvPr>
            <p:cNvSpPr txBox="1"/>
            <p:nvPr/>
          </p:nvSpPr>
          <p:spPr>
            <a:xfrm>
              <a:off x="7895285" y="4680953"/>
              <a:ext cx="34176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(6)</a:t>
              </a:r>
            </a:p>
          </p:txBody>
        </p:sp>
      </p:grpSp>
      <p:pic>
        <p:nvPicPr>
          <p:cNvPr id="10" name="図 9">
            <a:extLst>
              <a:ext uri="{FF2B5EF4-FFF2-40B4-BE49-F238E27FC236}">
                <a16:creationId xmlns:a16="http://schemas.microsoft.com/office/drawing/2014/main" id="{F695E19D-4F38-9145-A1CD-622716444C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8252" y="3748151"/>
            <a:ext cx="1513265" cy="59234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F9C386F-C873-B045-9A1F-29EA097680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5481" y="3748150"/>
            <a:ext cx="2350437" cy="1070707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A60DCBBB-47E2-4D40-BBD3-366833BCA2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6397" y="3749540"/>
            <a:ext cx="2043293" cy="771495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A5188BCA-BAC1-8648-BA33-44D9F298B94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7013" y="3748150"/>
            <a:ext cx="1231091" cy="753612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98DB9EFF-6704-3145-80CE-5BBC8621A7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070" y="3752254"/>
            <a:ext cx="9144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534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図 30">
            <a:extLst>
              <a:ext uri="{FF2B5EF4-FFF2-40B4-BE49-F238E27FC236}">
                <a16:creationId xmlns:a16="http://schemas.microsoft.com/office/drawing/2014/main" id="{639285A5-A80B-1747-BE9C-E76355899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92" y="1004187"/>
            <a:ext cx="6237026" cy="175690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作成された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VPCID</a:t>
            </a:r>
            <a:r>
              <a:rPr kumimoji="1"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の確認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endParaRPr kumimoji="1" lang="ja-JP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A30F2A6-C1F8-4344-ABFF-72CEDAAA4A88}"/>
              </a:ext>
            </a:extLst>
          </p:cNvPr>
          <p:cNvSpPr txBox="1"/>
          <p:nvPr/>
        </p:nvSpPr>
        <p:spPr>
          <a:xfrm>
            <a:off x="243068" y="612281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>
                <a:latin typeface="Amazon Ember" panose="020B0603020204020204" pitchFamily="34" charset="0"/>
                <a:cs typeface="Amazon Ember" panose="020B0603020204020204" pitchFamily="34" charset="0"/>
              </a:rPr>
              <a:t>サービス</a:t>
            </a:r>
            <a:r>
              <a:rPr kumimoji="1" lang="en-US" altLang="ja-JP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&gt;VPC</a:t>
            </a:r>
            <a:endParaRPr kumimoji="1" lang="ja-JP" altLang="en-US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DBC5C7CC-650A-4E4E-BD6D-41036A40C557}"/>
              </a:ext>
            </a:extLst>
          </p:cNvPr>
          <p:cNvSpPr/>
          <p:nvPr/>
        </p:nvSpPr>
        <p:spPr>
          <a:xfrm>
            <a:off x="267301" y="2210765"/>
            <a:ext cx="570295" cy="5440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8" name="四角形吹き出し 7">
            <a:extLst>
              <a:ext uri="{FF2B5EF4-FFF2-40B4-BE49-F238E27FC236}">
                <a16:creationId xmlns:a16="http://schemas.microsoft.com/office/drawing/2014/main" id="{D9679A9D-CCDF-0546-8592-6BABED49EE76}"/>
              </a:ext>
            </a:extLst>
          </p:cNvPr>
          <p:cNvSpPr/>
          <p:nvPr/>
        </p:nvSpPr>
        <p:spPr>
          <a:xfrm>
            <a:off x="4686424" y="796947"/>
            <a:ext cx="2002421" cy="606623"/>
          </a:xfrm>
          <a:prstGeom prst="wedgeRectCallout">
            <a:avLst>
              <a:gd name="adj1" fmla="val -114738"/>
              <a:gd name="adj2" fmla="val 87777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cicd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</a:t>
            </a:r>
            <a:r>
              <a:rPr kumimoji="1" lang="en-US" altLang="ja-JP" sz="1400" dirty="0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XX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で検索</a:t>
            </a:r>
            <a:endParaRPr kumimoji="1" lang="ja-JP" altLang="en-US" sz="1400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0563A60F-7615-BE44-8609-EC775C83DB88}"/>
              </a:ext>
            </a:extLst>
          </p:cNvPr>
          <p:cNvSpPr/>
          <p:nvPr/>
        </p:nvSpPr>
        <p:spPr>
          <a:xfrm>
            <a:off x="2274670" y="2233129"/>
            <a:ext cx="2777678" cy="3312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B8D03DD-BCA0-CE49-8CD7-B56799AEA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795" y="2962414"/>
            <a:ext cx="4042460" cy="20878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</p:pic>
      <p:sp>
        <p:nvSpPr>
          <p:cNvPr id="10" name="四角形吹き出し 9">
            <a:extLst>
              <a:ext uri="{FF2B5EF4-FFF2-40B4-BE49-F238E27FC236}">
                <a16:creationId xmlns:a16="http://schemas.microsoft.com/office/drawing/2014/main" id="{48782730-C135-7F42-BFC4-332B1C5BB215}"/>
              </a:ext>
            </a:extLst>
          </p:cNvPr>
          <p:cNvSpPr/>
          <p:nvPr/>
        </p:nvSpPr>
        <p:spPr>
          <a:xfrm>
            <a:off x="6008324" y="2127668"/>
            <a:ext cx="2880019" cy="1206547"/>
          </a:xfrm>
          <a:prstGeom prst="wedgeRectCallout">
            <a:avLst>
              <a:gd name="adj1" fmla="val -86930"/>
              <a:gd name="adj2" fmla="val -31298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Name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欄を</a:t>
            </a:r>
            <a:r>
              <a:rPr kumimoji="1" lang="en-US" altLang="ja-JP" sz="1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handson-vpc</a:t>
            </a:r>
            <a:r>
              <a:rPr kumimoji="1" lang="en-US" altLang="ja-JP" sz="1400" dirty="0" err="1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XX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に変えてください。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検索された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VPC ID</a:t>
            </a:r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をメモしてください。</a:t>
            </a:r>
            <a:endParaRPr kumimoji="1" lang="ja-JP" altLang="en-US" sz="1400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13" name="円/楕円 12">
            <a:extLst>
              <a:ext uri="{FF2B5EF4-FFF2-40B4-BE49-F238E27FC236}">
                <a16:creationId xmlns:a16="http://schemas.microsoft.com/office/drawing/2014/main" id="{4E2671AF-4334-EE46-8884-1E0420982EBC}"/>
              </a:ext>
            </a:extLst>
          </p:cNvPr>
          <p:cNvSpPr/>
          <p:nvPr/>
        </p:nvSpPr>
        <p:spPr>
          <a:xfrm>
            <a:off x="1921282" y="2231544"/>
            <a:ext cx="353388" cy="3328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57541162-2753-7642-B27F-261B7A348023}"/>
              </a:ext>
            </a:extLst>
          </p:cNvPr>
          <p:cNvSpPr/>
          <p:nvPr/>
        </p:nvSpPr>
        <p:spPr>
          <a:xfrm>
            <a:off x="4190034" y="4811952"/>
            <a:ext cx="1724628" cy="26621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B807FA90-01A9-EB49-8465-B1EC7F81E673}"/>
              </a:ext>
            </a:extLst>
          </p:cNvPr>
          <p:cNvCxnSpPr>
            <a:cxnSpLocks/>
          </p:cNvCxnSpPr>
          <p:nvPr/>
        </p:nvCxnSpPr>
        <p:spPr>
          <a:xfrm flipH="1">
            <a:off x="1921282" y="2327297"/>
            <a:ext cx="146058" cy="6800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1E48364C-D112-3C42-AA76-1A9B2A8AA70D}"/>
              </a:ext>
            </a:extLst>
          </p:cNvPr>
          <p:cNvCxnSpPr>
            <a:cxnSpLocks/>
          </p:cNvCxnSpPr>
          <p:nvPr/>
        </p:nvCxnSpPr>
        <p:spPr>
          <a:xfrm>
            <a:off x="2100396" y="2327297"/>
            <a:ext cx="3855859" cy="6351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四角形吹き出し 24">
            <a:extLst>
              <a:ext uri="{FF2B5EF4-FFF2-40B4-BE49-F238E27FC236}">
                <a16:creationId xmlns:a16="http://schemas.microsoft.com/office/drawing/2014/main" id="{8730C119-5408-1446-B23F-A427BB8AC8B4}"/>
              </a:ext>
            </a:extLst>
          </p:cNvPr>
          <p:cNvSpPr/>
          <p:nvPr/>
        </p:nvSpPr>
        <p:spPr>
          <a:xfrm>
            <a:off x="6049796" y="3976675"/>
            <a:ext cx="2481869" cy="745520"/>
          </a:xfrm>
          <a:prstGeom prst="wedgeRectCallout">
            <a:avLst>
              <a:gd name="adj1" fmla="val -72710"/>
              <a:gd name="adj2" fmla="val 63408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自身のスタック名か</a:t>
            </a:r>
            <a:endParaRPr kumimoji="1" lang="en-US" altLang="ja-JP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kumimoji="1" lang="ja-JP" altLang="en-US" sz="1400">
                <a:latin typeface="Amazon Ember" panose="020B0603020204020204" pitchFamily="34" charset="0"/>
                <a:ea typeface="メイリオ" panose="020B0604030504040204" pitchFamily="50" charset="-128"/>
                <a:cs typeface="Amazon Ember" panose="020B0603020204020204" pitchFamily="34" charset="0"/>
              </a:rPr>
              <a:t>確認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 *-</a:t>
            </a:r>
            <a:r>
              <a:rPr kumimoji="1" lang="en-US" altLang="ja-JP" sz="1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cicd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</a:t>
            </a:r>
            <a:r>
              <a:rPr kumimoji="1" lang="en-US" altLang="ja-JP" sz="1400" dirty="0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XX</a:t>
            </a:r>
            <a:r>
              <a:rPr kumimoji="1" lang="en-US" altLang="ja-JP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)</a:t>
            </a:r>
            <a:endParaRPr kumimoji="1" lang="ja-JP" altLang="en-US" sz="1400" dirty="0">
              <a:latin typeface="Amazon Ember" panose="020B0603020204020204" pitchFamily="34" charset="0"/>
              <a:ea typeface="メイリオ" panose="020B0604030504040204" pitchFamily="50" charset="-128"/>
              <a:cs typeface="Amazon Ember" panose="020B0603020204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F449233-79D5-A845-B488-F10491972553}"/>
              </a:ext>
            </a:extLst>
          </p:cNvPr>
          <p:cNvSpPr txBox="1"/>
          <p:nvPr/>
        </p:nvSpPr>
        <p:spPr>
          <a:xfrm>
            <a:off x="33131" y="209019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b="1">
                <a:solidFill>
                  <a:srgbClr val="FF0000"/>
                </a:solidFill>
                <a:latin typeface="Amazon Ember" panose="020B0603020204020204" pitchFamily="34" charset="0"/>
                <a:ea typeface="Noto Sans CJK JP" panose="020B0500000000000000" pitchFamily="34" charset="-128"/>
                <a:cs typeface="Amazon Ember" panose="020B0603020204020204" pitchFamily="34" charset="0"/>
              </a:rPr>
              <a:t>１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6A39DBA7-A7EB-0C48-9153-4C0FD528E0C5}"/>
              </a:ext>
            </a:extLst>
          </p:cNvPr>
          <p:cNvSpPr txBox="1"/>
          <p:nvPr/>
        </p:nvSpPr>
        <p:spPr>
          <a:xfrm>
            <a:off x="1794134" y="146190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b="1">
                <a:solidFill>
                  <a:srgbClr val="FF0000"/>
                </a:solidFill>
                <a:latin typeface="Amazon Ember" panose="020B0603020204020204" pitchFamily="34" charset="0"/>
                <a:ea typeface="Noto Sans CJK JP" panose="020B0500000000000000" pitchFamily="34" charset="-128"/>
                <a:cs typeface="Amazon Ember" panose="020B0603020204020204" pitchFamily="34" charset="0"/>
              </a:rPr>
              <a:t>２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5B63303-C095-4443-A845-F83938FF7F67}"/>
              </a:ext>
            </a:extLst>
          </p:cNvPr>
          <p:cNvSpPr txBox="1"/>
          <p:nvPr/>
        </p:nvSpPr>
        <p:spPr>
          <a:xfrm>
            <a:off x="1588349" y="230405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b="1">
                <a:solidFill>
                  <a:srgbClr val="FF0000"/>
                </a:solidFill>
                <a:latin typeface="Amazon Ember" panose="020B0603020204020204" pitchFamily="34" charset="0"/>
                <a:ea typeface="Noto Sans CJK JP" panose="020B0500000000000000" pitchFamily="34" charset="-128"/>
                <a:cs typeface="Amazon Ember" panose="020B0603020204020204" pitchFamily="34" charset="0"/>
              </a:rPr>
              <a:t>３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26801A93-A0F6-444B-A0F2-C34453BA6535}"/>
              </a:ext>
            </a:extLst>
          </p:cNvPr>
          <p:cNvSpPr txBox="1"/>
          <p:nvPr/>
        </p:nvSpPr>
        <p:spPr>
          <a:xfrm>
            <a:off x="3961163" y="460255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b="1">
                <a:solidFill>
                  <a:srgbClr val="FF0000"/>
                </a:solidFill>
                <a:latin typeface="Amazon Ember" panose="020B0603020204020204" pitchFamily="34" charset="0"/>
                <a:ea typeface="Noto Sans CJK JP" panose="020B0500000000000000" pitchFamily="34" charset="-128"/>
                <a:cs typeface="Amazon Ember" panose="020B0603020204020204" pitchFamily="34" charset="0"/>
              </a:rPr>
              <a:t>４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BFB41EB-D819-E64E-BCA6-913880AE7E4A}"/>
              </a:ext>
            </a:extLst>
          </p:cNvPr>
          <p:cNvSpPr txBox="1"/>
          <p:nvPr/>
        </p:nvSpPr>
        <p:spPr>
          <a:xfrm>
            <a:off x="5027607" y="245366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b="1">
                <a:solidFill>
                  <a:srgbClr val="FF0000"/>
                </a:solidFill>
                <a:latin typeface="Amazon Ember" panose="020B0603020204020204" pitchFamily="34" charset="0"/>
                <a:ea typeface="Noto Sans CJK JP" panose="020B0500000000000000" pitchFamily="34" charset="-128"/>
                <a:cs typeface="Amazon Ember" panose="020B0603020204020204" pitchFamily="34" charset="0"/>
              </a:rPr>
              <a:t>５</a:t>
            </a:r>
          </a:p>
        </p:txBody>
      </p:sp>
    </p:spTree>
    <p:extLst>
      <p:ext uri="{BB962C8B-B14F-4D97-AF65-F5344CB8AC3E}">
        <p14:creationId xmlns:p14="http://schemas.microsoft.com/office/powerpoint/2010/main" val="224291009"/>
      </p:ext>
    </p:extLst>
  </p:cSld>
  <p:clrMapOvr>
    <a:masterClrMapping/>
  </p:clrMapOvr>
</p:sld>
</file>

<file path=ppt/theme/theme1.xml><?xml version="1.0" encoding="utf-8"?>
<a:theme xmlns:a="http://schemas.openxmlformats.org/drawingml/2006/main" name="DeckTemplate-AWS">
  <a:themeElements>
    <a:clrScheme name="Custom 1">
      <a:dk1>
        <a:srgbClr val="474746"/>
      </a:dk1>
      <a:lt1>
        <a:sysClr val="window" lastClr="FFFFFF"/>
      </a:lt1>
      <a:dk2>
        <a:srgbClr val="6D6E6D"/>
      </a:dk2>
      <a:lt2>
        <a:srgbClr val="F8F8F8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686CEA"/>
      </a:hlink>
      <a:folHlink>
        <a:srgbClr val="9F52C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 dirty="0">
            <a:latin typeface="メイリオ" panose="020B0604030504040204" pitchFamily="50" charset="-128"/>
            <a:ea typeface="メイリオ" panose="020B0604030504040204" pitchFamily="50" charset="-128"/>
            <a:cs typeface="メイリオ" panose="020B0604030504040204" pitchFamily="50" charset="-128"/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kumimoji="1" sz="1400" smtClean="0">
            <a:latin typeface="Noto Sans CJK JP" panose="020B0500000000000000" pitchFamily="34" charset="-128"/>
            <a:ea typeface="Noto Sans CJK JP" panose="020B0500000000000000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2.xml><?xml version="1.0" encoding="utf-8"?>
<a:theme xmlns:a="http://schemas.openxmlformats.org/drawingml/2006/main" name="1_DeckTemplate-AWS">
  <a:themeElements>
    <a:clrScheme name="AWS Colors">
      <a:dk1>
        <a:srgbClr val="1D516C"/>
      </a:dk1>
      <a:lt1>
        <a:srgbClr val="FFFFFF"/>
      </a:lt1>
      <a:dk2>
        <a:srgbClr val="1D516C"/>
      </a:dk2>
      <a:lt2>
        <a:srgbClr val="F8F8F8"/>
      </a:lt2>
      <a:accent1>
        <a:srgbClr val="FF9900"/>
      </a:accent1>
      <a:accent2>
        <a:srgbClr val="00A1C9"/>
      </a:accent2>
      <a:accent3>
        <a:srgbClr val="007DBC"/>
      </a:accent3>
      <a:accent4>
        <a:srgbClr val="69AF34"/>
      </a:accent4>
      <a:accent5>
        <a:srgbClr val="EB5F07"/>
      </a:accent5>
      <a:accent6>
        <a:srgbClr val="545B64"/>
      </a:accent6>
      <a:hlink>
        <a:srgbClr val="00E0EA"/>
      </a:hlink>
      <a:folHlink>
        <a:srgbClr val="0069E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3.xml><?xml version="1.0" encoding="utf-8"?>
<a:theme xmlns:a="http://schemas.openxmlformats.org/drawingml/2006/main" name="2_DeckTemplate-AWS">
  <a:themeElements>
    <a:clrScheme name="AWS Colors">
      <a:dk1>
        <a:srgbClr val="1D516C"/>
      </a:dk1>
      <a:lt1>
        <a:srgbClr val="FFFFFF"/>
      </a:lt1>
      <a:dk2>
        <a:srgbClr val="1D516C"/>
      </a:dk2>
      <a:lt2>
        <a:srgbClr val="F8F8F8"/>
      </a:lt2>
      <a:accent1>
        <a:srgbClr val="FF9900"/>
      </a:accent1>
      <a:accent2>
        <a:srgbClr val="00A1C9"/>
      </a:accent2>
      <a:accent3>
        <a:srgbClr val="007DBC"/>
      </a:accent3>
      <a:accent4>
        <a:srgbClr val="69AF34"/>
      </a:accent4>
      <a:accent5>
        <a:srgbClr val="EB5F07"/>
      </a:accent5>
      <a:accent6>
        <a:srgbClr val="545B64"/>
      </a:accent6>
      <a:hlink>
        <a:srgbClr val="00E0EA"/>
      </a:hlink>
      <a:folHlink>
        <a:srgbClr val="0069E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597C89A-FD0C-431E-81F6-90225B937683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DeckTemplate_AWS</Template>
  <TotalTime>40564</TotalTime>
  <Words>2600</Words>
  <Application>Microsoft Office PowerPoint</Application>
  <PresentationFormat>画面に合わせる (16:9)</PresentationFormat>
  <Paragraphs>506</Paragraphs>
  <Slides>69</Slides>
  <Notes>44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13</vt:i4>
      </vt:variant>
      <vt:variant>
        <vt:lpstr>テーマ</vt:lpstr>
      </vt:variant>
      <vt:variant>
        <vt:i4>3</vt:i4>
      </vt:variant>
      <vt:variant>
        <vt:lpstr>スライド タイトル</vt:lpstr>
      </vt:variant>
      <vt:variant>
        <vt:i4>69</vt:i4>
      </vt:variant>
    </vt:vector>
  </HeadingPairs>
  <TitlesOfParts>
    <vt:vector size="85" baseType="lpstr">
      <vt:lpstr>Amazon Ember</vt:lpstr>
      <vt:lpstr>Amazon Ember Regular</vt:lpstr>
      <vt:lpstr>ＭＳ Ｐゴシック</vt:lpstr>
      <vt:lpstr>Noto Sans CJK JP</vt:lpstr>
      <vt:lpstr>Noto Sans JP</vt:lpstr>
      <vt:lpstr>Meiryo</vt:lpstr>
      <vt:lpstr>Meiryo</vt:lpstr>
      <vt:lpstr>Amazon Ember Light</vt:lpstr>
      <vt:lpstr>Arial</vt:lpstr>
      <vt:lpstr>Calibri</vt:lpstr>
      <vt:lpstr>Consolas</vt:lpstr>
      <vt:lpstr>Lucida Console</vt:lpstr>
      <vt:lpstr>Times New Roman</vt:lpstr>
      <vt:lpstr>DeckTemplate-AWS</vt:lpstr>
      <vt:lpstr>1_DeckTemplate-AWS</vt:lpstr>
      <vt:lpstr>2_DeckTemplate-AWS</vt:lpstr>
      <vt:lpstr>PowerPoint プレゼンテーション</vt:lpstr>
      <vt:lpstr>PowerPoint プレゼンテーション</vt:lpstr>
      <vt:lpstr>ハンズオンの手順</vt:lpstr>
      <vt:lpstr>VPC作成</vt:lpstr>
      <vt:lpstr>本ハンズオンで構築する構成図</vt:lpstr>
      <vt:lpstr>ハンズオンはすべて 東京リージョン で実施します</vt:lpstr>
      <vt:lpstr>CloudFormationの実行手順の説明 (1)</vt:lpstr>
      <vt:lpstr>CloudFormationの実行手順の説明 (2)</vt:lpstr>
      <vt:lpstr>作成されたVPCIDの確認 </vt:lpstr>
      <vt:lpstr>ALB作成</vt:lpstr>
      <vt:lpstr>ここまで作る</vt:lpstr>
      <vt:lpstr>ALB用セキュリティグループ作成(1)</vt:lpstr>
      <vt:lpstr>ALB用セキュリティグループ作成(2)</vt:lpstr>
      <vt:lpstr>ALB(Application Load Balancer)作成</vt:lpstr>
      <vt:lpstr>基本設定</vt:lpstr>
      <vt:lpstr>セキュリティ設定(スキップ)</vt:lpstr>
      <vt:lpstr>セキュリティグループ設定</vt:lpstr>
      <vt:lpstr>ルーティング設定</vt:lpstr>
      <vt:lpstr>ターゲットレジスター(スキップ)</vt:lpstr>
      <vt:lpstr>ALB作成</vt:lpstr>
      <vt:lpstr>ALBリスナー削除</vt:lpstr>
      <vt:lpstr>ターゲットグループ削除</vt:lpstr>
      <vt:lpstr>ECSクラスター作成</vt:lpstr>
      <vt:lpstr>ここまで作る</vt:lpstr>
      <vt:lpstr>Fargateクラスター作成(1)</vt:lpstr>
      <vt:lpstr>Fargateクラスター作成(2)</vt:lpstr>
      <vt:lpstr>Fargateクラスターの確認</vt:lpstr>
      <vt:lpstr>Cloud9でのDockerイメージ開発  ECRへのPush</vt:lpstr>
      <vt:lpstr>ここまで作る</vt:lpstr>
      <vt:lpstr>ECRリポジトリ作成</vt:lpstr>
      <vt:lpstr>ECRリポジトリ作成</vt:lpstr>
      <vt:lpstr>ECRリポジトリ作成</vt:lpstr>
      <vt:lpstr>AWS Cloud9環境の構築</vt:lpstr>
      <vt:lpstr>AWS Cloud9環境の構築</vt:lpstr>
      <vt:lpstr>AWS Cloud9環境の構築</vt:lpstr>
      <vt:lpstr>Dockerfileの作成</vt:lpstr>
      <vt:lpstr>Dockerfile作成(PHPサンプルアプリ)</vt:lpstr>
      <vt:lpstr>Dockerfile作成(PHPサンプルアプリ)</vt:lpstr>
      <vt:lpstr>Dockerfile作成(PHPサンプルアプリ) – 例</vt:lpstr>
      <vt:lpstr>Dockerイメージ作成 〜 コンテナ起動</vt:lpstr>
      <vt:lpstr>Dockerイメージ作成 〜 コンテナ動作確認と停止</vt:lpstr>
      <vt:lpstr>ECRへのDockerイメージPush</vt:lpstr>
      <vt:lpstr>ECRコンソールでのイメージ確認</vt:lpstr>
      <vt:lpstr>ECSタスク定義・サービス作成</vt:lpstr>
      <vt:lpstr>ここまで作る</vt:lpstr>
      <vt:lpstr>Task Definition, Task, Service, Clusterの関係</vt:lpstr>
      <vt:lpstr>IAMロール設定(1)</vt:lpstr>
      <vt:lpstr>IAMロール設定(2)</vt:lpstr>
      <vt:lpstr>IAMロール設定(3)</vt:lpstr>
      <vt:lpstr>IAMロール設定(4)</vt:lpstr>
      <vt:lpstr>Fargate用タスク定義作成(1)</vt:lpstr>
      <vt:lpstr>タスク定義作成(2)</vt:lpstr>
      <vt:lpstr>タスク定義作成(3)</vt:lpstr>
      <vt:lpstr>タスク定義作成(4)</vt:lpstr>
      <vt:lpstr>タスク定義作成(5)</vt:lpstr>
      <vt:lpstr>Fargate上でのサービス作成(1)</vt:lpstr>
      <vt:lpstr>Fargate上でのサービス作成(2)</vt:lpstr>
      <vt:lpstr>Fargate上でのサービス作成(3)</vt:lpstr>
      <vt:lpstr>Fargate上でのサービス作成(4)</vt:lpstr>
      <vt:lpstr>Fargate上でのサービス作成(5)</vt:lpstr>
      <vt:lpstr>Fargate上でのサービス作成(6)</vt:lpstr>
      <vt:lpstr>Fargate上でのサービス作成(7)</vt:lpstr>
      <vt:lpstr>Fargate上でのサービス作成(9)</vt:lpstr>
      <vt:lpstr>Fargate上でのサービス作成(10)</vt:lpstr>
      <vt:lpstr>Fargate上でのサービス作成(11)</vt:lpstr>
      <vt:lpstr>サービス作成(12)</vt:lpstr>
      <vt:lpstr>PowerPoint プレゼンテーション</vt:lpstr>
      <vt:lpstr>作成したリソース削除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Kameda, Harunobu</cp:lastModifiedBy>
  <cp:revision>1283</cp:revision>
  <cp:lastPrinted>2020-05-04T09:26:20Z</cp:lastPrinted>
  <dcterms:created xsi:type="dcterms:W3CDTF">2016-06-17T18:22:10Z</dcterms:created>
  <dcterms:modified xsi:type="dcterms:W3CDTF">2021-06-29T10:44:01Z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